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345" r:id="rId4"/>
    <p:sldId id="367" r:id="rId5"/>
    <p:sldId id="360" r:id="rId6"/>
    <p:sldId id="363" r:id="rId7"/>
    <p:sldId id="347" r:id="rId8"/>
    <p:sldId id="302" r:id="rId9"/>
    <p:sldId id="348" r:id="rId10"/>
    <p:sldId id="362" r:id="rId11"/>
    <p:sldId id="332" r:id="rId12"/>
    <p:sldId id="335" r:id="rId13"/>
    <p:sldId id="338" r:id="rId14"/>
    <p:sldId id="339" r:id="rId15"/>
    <p:sldId id="340" r:id="rId16"/>
    <p:sldId id="354" r:id="rId17"/>
    <p:sldId id="305" r:id="rId18"/>
    <p:sldId id="355" r:id="rId19"/>
    <p:sldId id="361" r:id="rId20"/>
    <p:sldId id="357" r:id="rId21"/>
    <p:sldId id="364" r:id="rId22"/>
    <p:sldId id="349" r:id="rId23"/>
    <p:sldId id="365" r:id="rId24"/>
    <p:sldId id="358" r:id="rId25"/>
    <p:sldId id="320" r:id="rId26"/>
    <p:sldId id="319" r:id="rId27"/>
    <p:sldId id="342" r:id="rId2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A0"/>
    <a:srgbClr val="FF9301"/>
    <a:srgbClr val="FFCCA6"/>
    <a:srgbClr val="2E57E3"/>
    <a:srgbClr val="86E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2"/>
    <p:restoredTop sz="67091"/>
  </p:normalViewPr>
  <p:slideViewPr>
    <p:cSldViewPr snapToGrid="0" snapToObjects="1">
      <p:cViewPr varScale="1">
        <p:scale>
          <a:sx n="70" d="100"/>
          <a:sy n="70" d="100"/>
        </p:scale>
        <p:origin x="128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127227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58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1200" dirty="0">
              <a:effectLst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544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MS PMincho" charset="-128"/>
              <a:ea typeface="MS PMincho" charset="-128"/>
              <a:cs typeface="MS PMincho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4198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indent="0">
              <a:buFont typeface="Wingdings" charset="2"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endParaRPr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832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157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17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88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10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196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0">
              <a:spcBef>
                <a:spcPts val="600"/>
              </a:spcBef>
              <a:defRPr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90096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spcBef>
                <a:spcPts val="600"/>
              </a:spcBef>
              <a:defRPr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955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09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7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00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52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01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effectLst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150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5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6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0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1200" dirty="0">
              <a:effectLst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0793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9560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341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5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1200" dirty="0">
              <a:effectLst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854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8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/>
          <p:cNvSpPr/>
          <p:nvPr/>
        </p:nvSpPr>
        <p:spPr>
          <a:xfrm>
            <a:off x="0" y="914400"/>
            <a:ext cx="9144000" cy="2438400"/>
          </a:xfrm>
          <a:prstGeom prst="rect">
            <a:avLst/>
          </a:prstGeom>
          <a:solidFill>
            <a:srgbClr val="6B002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8762" y="5492750"/>
            <a:ext cx="1006476" cy="1060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21" descr="Pictur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76200"/>
            <a:ext cx="1001713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itle Text"/>
          <p:cNvSpPr>
            <a:spLocks noGrp="1"/>
          </p:cNvSpPr>
          <p:nvPr>
            <p:ph type="title"/>
          </p:nvPr>
        </p:nvSpPr>
        <p:spPr>
          <a:xfrm>
            <a:off x="685800" y="1381125"/>
            <a:ext cx="777240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685800" y="2133600"/>
            <a:ext cx="77724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defRPr>
                <a:solidFill>
                  <a:schemeClr val="accent3">
                    <a:lumOff val="44000"/>
                  </a:schemeClr>
                </a:solidFill>
              </a:defRPr>
            </a:lvl1pPr>
            <a:lvl2pPr algn="ctr">
              <a:defRPr>
                <a:solidFill>
                  <a:schemeClr val="accent3">
                    <a:lumOff val="44000"/>
                  </a:schemeClr>
                </a:solidFill>
              </a:defRPr>
            </a:lvl2pPr>
            <a:lvl3pPr algn="ctr">
              <a:defRPr>
                <a:solidFill>
                  <a:schemeClr val="accent3">
                    <a:lumOff val="44000"/>
                  </a:schemeClr>
                </a:solidFill>
              </a:defRPr>
            </a:lvl3pPr>
            <a:lvl4pPr algn="ctr">
              <a:defRPr>
                <a:solidFill>
                  <a:schemeClr val="accent3">
                    <a:lumOff val="44000"/>
                  </a:schemeClr>
                </a:solidFill>
              </a:defRPr>
            </a:lvl4pPr>
            <a:lvl5pPr algn="ctr">
              <a:defRPr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6356350"/>
            <a:ext cx="2133600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>
            <a:spLocks noGrp="1"/>
          </p:cNvSpPr>
          <p:nvPr>
            <p:ph type="title"/>
          </p:nvPr>
        </p:nvSpPr>
        <p:spPr>
          <a:xfrm>
            <a:off x="457200" y="609600"/>
            <a:ext cx="5867400" cy="381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0" name="Body Level One…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Text"/>
          <p:cNvSpPr>
            <a:spLocks noGrp="1"/>
          </p:cNvSpPr>
          <p:nvPr>
            <p:ph type="title"/>
          </p:nvPr>
        </p:nvSpPr>
        <p:spPr>
          <a:xfrm>
            <a:off x="6629400" y="609600"/>
            <a:ext cx="2057400" cy="5486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9" name="Body Level One…"/>
          <p:cNvSpPr>
            <a:spLocks noGrp="1"/>
          </p:cNvSpPr>
          <p:nvPr>
            <p:ph type="body" idx="1"/>
          </p:nvPr>
        </p:nvSpPr>
        <p:spPr>
          <a:xfrm>
            <a:off x="457200" y="609600"/>
            <a:ext cx="6019800" cy="5486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>
            <a:spLocks noGrp="1"/>
          </p:cNvSpPr>
          <p:nvPr>
            <p:ph type="title"/>
          </p:nvPr>
        </p:nvSpPr>
        <p:spPr>
          <a:xfrm>
            <a:off x="457200" y="609600"/>
            <a:ext cx="5867400" cy="381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8" name="Body Level One…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>
            <a:spLocks noGrp="1"/>
          </p:cNvSpPr>
          <p:nvPr>
            <p:ph type="title"/>
          </p:nvPr>
        </p:nvSpPr>
        <p:spPr>
          <a:xfrm>
            <a:off x="457200" y="609600"/>
            <a:ext cx="5867400" cy="381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6" name="Body Level One…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4000500" cy="4495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 marL="790575" indent="-333375">
              <a:defRPr sz="2800"/>
            </a:lvl2pPr>
            <a:lvl3pPr marL="1234439" indent="-320039">
              <a:defRPr sz="2800"/>
            </a:lvl3pPr>
            <a:lvl4pPr marL="1727200" indent="-355600">
              <a:defRPr sz="2800"/>
            </a:lvl4pPr>
            <a:lvl5pPr marL="2184400" indent="-3556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テキスト プレースホルダ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defRPr sz="2400" b="1"/>
            </a:pPr>
            <a:endParaRPr/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57200" y="609600"/>
            <a:ext cx="5867400" cy="381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テキスト プレースホルダ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defRPr sz="1400"/>
            </a:pPr>
            <a:endParaRPr/>
          </a:p>
        </p:txBody>
      </p:sp>
      <p:sp>
        <p:nvSpPr>
          <p:cNvPr id="8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90" name="図プレースホルダ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rgbClr val="6D002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Rectangle 15"/>
          <p:cNvSpPr/>
          <p:nvPr/>
        </p:nvSpPr>
        <p:spPr>
          <a:xfrm flipH="1">
            <a:off x="8524875" y="0"/>
            <a:ext cx="36513" cy="414338"/>
          </a:xfrm>
          <a:prstGeom prst="rect">
            <a:avLst/>
          </a:prstGeom>
          <a:solidFill>
            <a:srgbClr val="AA627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696200" y="685800"/>
            <a:ext cx="1265238" cy="3222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20"/>
          <p:cNvSpPr/>
          <p:nvPr/>
        </p:nvSpPr>
        <p:spPr>
          <a:xfrm>
            <a:off x="2362200" y="6511925"/>
            <a:ext cx="5867400" cy="227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chemeClr val="accent3">
                    <a:lumOff val="44000"/>
                  </a:schemeClr>
                </a:solidFill>
              </a:defRPr>
            </a:pP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九州大学</a:t>
            </a:r>
            <a:r>
              <a:t>UI</a:t>
            </a:r>
            <a:r>
              <a:rPr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プロジェクト </a:t>
            </a:r>
            <a:r>
              <a:t>Kyudai Taro,2007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8651592" y="76200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Title Text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3">
              <a:lumOff val="44000"/>
            </a:schemeClr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94904" marR="0" indent="-33770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1580" marR="0" indent="-2971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668779" marR="0" indent="-2971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25979" marR="0" indent="-2971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83179" marR="0" indent="-2971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40379" marR="0" indent="-2971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97579" marR="0" indent="-2971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54779" marR="0" indent="-2971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タイトル 1"/>
          <p:cNvSpPr>
            <a:spLocks noGrp="1"/>
          </p:cNvSpPr>
          <p:nvPr>
            <p:ph type="title"/>
          </p:nvPr>
        </p:nvSpPr>
        <p:spPr>
          <a:xfrm>
            <a:off x="395535" y="1268761"/>
            <a:ext cx="8496946" cy="1872208"/>
          </a:xfrm>
          <a:prstGeom prst="rect">
            <a:avLst/>
          </a:prstGeom>
        </p:spPr>
        <p:txBody>
          <a:bodyPr>
            <a:normAutofit/>
          </a:bodyPr>
          <a:lstStyle/>
          <a:p>
            <a:br>
              <a:rPr lang="en-US" sz="2800" dirty="0">
                <a:latin typeface="ＭＳ ゴシック"/>
                <a:ea typeface="ＭＳ ゴシック"/>
                <a:cs typeface="ＭＳ ゴシック"/>
                <a:sym typeface="ＭＳ ゴシック"/>
              </a:rPr>
            </a:br>
            <a:endParaRPr lang="en-US" sz="2800" b="1" cap="all" dirty="0"/>
          </a:p>
        </p:txBody>
      </p:sp>
      <p:sp>
        <p:nvSpPr>
          <p:cNvPr id="120" name="サブタイトル 2"/>
          <p:cNvSpPr>
            <a:spLocks noGrp="1"/>
          </p:cNvSpPr>
          <p:nvPr>
            <p:ph type="body" sz="half" idx="1"/>
          </p:nvPr>
        </p:nvSpPr>
        <p:spPr>
          <a:xfrm>
            <a:off x="2027808" y="3478701"/>
            <a:ext cx="5232399" cy="206578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rPr lang="en-US" dirty="0">
                <a:sym typeface="ＭＳ Ｐゴシック"/>
              </a:rPr>
              <a:t>Ma Chenguang</a:t>
            </a:r>
          </a:p>
          <a:p>
            <a:pPr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rPr lang="en-US" dirty="0">
                <a:sym typeface="ＭＳ Ｐゴシック"/>
              </a:rPr>
              <a:t>Okada Lab</a:t>
            </a:r>
          </a:p>
          <a:p>
            <a:pPr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rPr lang="en-US" dirty="0">
                <a:sym typeface="ＭＳ Ｐゴシック"/>
              </a:rPr>
              <a:t>Master Student</a:t>
            </a:r>
          </a:p>
          <a:p>
            <a:pPr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rPr lang="en-US" dirty="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Department of Informatics, Graduate School of Information Science &amp; Electrical Engineering,</a:t>
            </a:r>
          </a:p>
          <a:p>
            <a:pPr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rPr lang="en-US" dirty="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Kyushu University, JAPAN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863884" y="1697033"/>
            <a:ext cx="74549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alibri" charset="0"/>
              </a:rPr>
              <a:t>Integrated framework for educational material 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Calibri" charset="0"/>
              </a:rPr>
              <a:t>development based on linked data supporting learning analytics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5" name="TextBox 34"/>
          <p:cNvSpPr txBox="1"/>
          <p:nvPr/>
        </p:nvSpPr>
        <p:spPr>
          <a:xfrm>
            <a:off x="855881" y="6436533"/>
            <a:ext cx="2352833" cy="400108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ja-JP" sz="20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Linked Data Store</a:t>
            </a:r>
          </a:p>
        </p:txBody>
      </p:sp>
      <p:sp>
        <p:nvSpPr>
          <p:cNvPr id="36" name="Striped Right Arrow 35"/>
          <p:cNvSpPr/>
          <p:nvPr/>
        </p:nvSpPr>
        <p:spPr>
          <a:xfrm>
            <a:off x="3965805" y="4985005"/>
            <a:ext cx="245703" cy="748692"/>
          </a:xfrm>
          <a:prstGeom prst="stripedRightArrow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94961" y="6428117"/>
            <a:ext cx="4055263" cy="408524"/>
          </a:xfrm>
          <a:prstGeom prst="rect">
            <a:avLst/>
          </a:prstGeom>
          <a:noFill/>
          <a:ln w="25400" cap="flat">
            <a:solidFill>
              <a:schemeClr val="accent1">
                <a:lumMod val="9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The authoring tool (H. </a:t>
            </a:r>
            <a:r>
              <a:rPr lang="en-US" sz="2000" b="1" dirty="0" err="1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Takubo</a:t>
            </a:r>
            <a:r>
              <a:rPr lang="en-US" sz="20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 2017)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55881" y="37522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linked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0" y="4304121"/>
            <a:ext cx="2894693" cy="2157862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74" y="4323162"/>
            <a:ext cx="3207016" cy="2072378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RdfStore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75" y="2766586"/>
            <a:ext cx="3739560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>
            <a:extLst>
              <a:ext uri="{FF2B5EF4-FFF2-40B4-BE49-F238E27FC236}">
                <a16:creationId xmlns:a16="http://schemas.microsoft.com/office/drawing/2014/main" id="{AEA28C1E-4036-C34C-8542-600F0E06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18" name="コンテンツ プレースホルダー 4">
            <a:extLst>
              <a:ext uri="{FF2B5EF4-FFF2-40B4-BE49-F238E27FC236}">
                <a16:creationId xmlns:a16="http://schemas.microsoft.com/office/drawing/2014/main" id="{9BB26881-C1EB-5A4E-9A72-A8C9F82A66D2}"/>
              </a:ext>
            </a:extLst>
          </p:cNvPr>
          <p:cNvSpPr txBox="1">
            <a:spLocks/>
          </p:cNvSpPr>
          <p:nvPr/>
        </p:nvSpPr>
        <p:spPr>
          <a:xfrm>
            <a:off x="457199" y="1563101"/>
            <a:ext cx="8314013" cy="1099518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altLang="ja-JP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①How to collect , manage and edit the knowledge for electronic teaching material ?</a:t>
            </a:r>
          </a:p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sz="2000" dirty="0">
                <a:solidFill>
                  <a:srgbClr val="FF0000"/>
                </a:solidFill>
              </a:rPr>
              <a:t>①</a:t>
            </a:r>
            <a:r>
              <a:rPr lang="en-US" altLang="ja-JP" sz="2000" dirty="0">
                <a:solidFill>
                  <a:srgbClr val="FF0000"/>
                </a:solidFill>
              </a:rPr>
              <a:t>Linked Data Technology and Authoring tool</a:t>
            </a:r>
            <a:r>
              <a:rPr lang="ja-JP" altLang="en-US" sz="2000" dirty="0">
                <a:solidFill>
                  <a:srgbClr val="FF0000"/>
                </a:solidFill>
              </a:rPr>
              <a:t>　</a:t>
            </a:r>
            <a:endParaRPr lang="en-US" altLang="ja-JP" sz="2000" dirty="0">
              <a:solidFill>
                <a:srgbClr val="FF0000"/>
              </a:solidFill>
              <a:latin typeface="ＭＳ ゴシック"/>
              <a:ea typeface="ＭＳ ゴシック"/>
              <a:cs typeface="ＭＳ ゴシック"/>
              <a:sym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2859922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13" name="コンテンツ プレースホルダー 4"/>
          <p:cNvSpPr>
            <a:spLocks noGrp="1"/>
          </p:cNvSpPr>
          <p:nvPr>
            <p:ph type="body" sz="quarter" idx="1"/>
          </p:nvPr>
        </p:nvSpPr>
        <p:spPr>
          <a:xfrm>
            <a:off x="457199" y="1563101"/>
            <a:ext cx="8314013" cy="501851"/>
          </a:xfrm>
          <a:prstGeom prst="rect">
            <a:avLst/>
          </a:prstGeom>
          <a:ln w="25400">
            <a:solidFill>
              <a:srgbClr val="000000"/>
            </a:solidFill>
            <a:round/>
          </a:ln>
        </p:spPr>
        <p:txBody>
          <a:bodyPr>
            <a:normAutofit/>
          </a:bodyPr>
          <a:lstStyle/>
          <a:p>
            <a:pPr marL="0" lvl="1" indent="0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>
                <a:solidFill>
                  <a:srgbClr val="FF0000"/>
                </a:solidFill>
              </a:rPr>
              <a:t>①</a:t>
            </a:r>
            <a:r>
              <a:rPr lang="en-US" altLang="ja-JP" dirty="0">
                <a:solidFill>
                  <a:srgbClr val="FF0000"/>
                </a:solidFill>
              </a:rPr>
              <a:t>Contextual knowledge management based on linked data 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4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" name="テキスト ボックス 19"/>
          <p:cNvSpPr txBox="1"/>
          <p:nvPr/>
        </p:nvSpPr>
        <p:spPr>
          <a:xfrm>
            <a:off x="406168" y="2242212"/>
            <a:ext cx="7613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Ø"/>
              <a:defRPr/>
            </a:pPr>
            <a:r>
              <a:rPr lang="en-US" altLang="ja-JP" sz="2200" b="1" dirty="0">
                <a:solidFill>
                  <a:srgbClr val="FF0000"/>
                </a:solidFill>
                <a:latin typeface="MS PMincho" charset="-128"/>
                <a:ea typeface="MS PMincho" charset="-128"/>
                <a:cs typeface="MS PMincho" charset="-128"/>
              </a:rPr>
              <a:t>Linked Data</a:t>
            </a:r>
            <a:r>
              <a:rPr lang="zh-CN" altLang="en-US" sz="2200" b="1" dirty="0">
                <a:solidFill>
                  <a:srgbClr val="FF0000"/>
                </a:solidFill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mr-IN" altLang="zh-CN" sz="2200" b="1" dirty="0">
                <a:solidFill>
                  <a:srgbClr val="FF0000"/>
                </a:solidFill>
                <a:latin typeface="MS PMincho" charset="-128"/>
                <a:ea typeface="MS PMincho" charset="-128"/>
                <a:cs typeface="MS PMincho" charset="-128"/>
              </a:rPr>
              <a:t>–</a:t>
            </a:r>
            <a:r>
              <a:rPr lang="zh-CN" altLang="en-US" sz="2200" b="1" dirty="0">
                <a:solidFill>
                  <a:srgbClr val="FF0000"/>
                </a:solidFill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MS PMincho" charset="-128"/>
                <a:ea typeface="MS PMincho" charset="-128"/>
                <a:cs typeface="MS PMincho" charset="-128"/>
              </a:rPr>
              <a:t>RDF</a:t>
            </a:r>
            <a:r>
              <a:rPr lang="zh-CN" altLang="en-US" sz="2200" b="1" dirty="0">
                <a:solidFill>
                  <a:srgbClr val="FF0000"/>
                </a:solidFill>
                <a:latin typeface="MS PMincho" charset="-128"/>
                <a:ea typeface="MS PMincho" charset="-128"/>
                <a:cs typeface="MS PMincho" charset="-128"/>
              </a:rPr>
              <a:t>（</a:t>
            </a:r>
            <a:r>
              <a:rPr lang="en-US" altLang="zh-CN" sz="2200" b="1" dirty="0">
                <a:solidFill>
                  <a:srgbClr val="FF0000"/>
                </a:solidFill>
                <a:latin typeface="MS PMincho" charset="-128"/>
                <a:ea typeface="MS PMincho" charset="-128"/>
                <a:cs typeface="MS PMincho" charset="-128"/>
              </a:rPr>
              <a:t>Resource</a:t>
            </a:r>
            <a:r>
              <a:rPr lang="zh-CN" altLang="en-US" sz="2200" b="1" dirty="0">
                <a:solidFill>
                  <a:srgbClr val="FF0000"/>
                </a:solidFill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MS PMincho" charset="-128"/>
                <a:ea typeface="MS PMincho" charset="-128"/>
                <a:cs typeface="MS PMincho" charset="-128"/>
              </a:rPr>
              <a:t>Description Framework</a:t>
            </a:r>
            <a:r>
              <a:rPr lang="zh-CN" altLang="en-US" sz="2200" b="1" dirty="0">
                <a:solidFill>
                  <a:srgbClr val="FF0000"/>
                </a:solidFill>
                <a:latin typeface="MS PMincho" charset="-128"/>
                <a:ea typeface="MS PMincho" charset="-128"/>
                <a:cs typeface="MS PMincho" charset="-128"/>
              </a:rPr>
              <a:t>）</a:t>
            </a:r>
            <a:endParaRPr lang="en-US" altLang="ja-JP" sz="2200" b="1" dirty="0">
              <a:solidFill>
                <a:srgbClr val="FF0000"/>
              </a:solidFill>
              <a:latin typeface="MS PMincho" charset="-128"/>
              <a:ea typeface="MS PMincho" charset="-128"/>
              <a:cs typeface="MS PMincho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6699" y="2944599"/>
            <a:ext cx="8686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altLang="en-US" sz="200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A data model for representing information of resources in web.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49" y="3804210"/>
            <a:ext cx="4921463" cy="1875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3" y="3804210"/>
            <a:ext cx="3143251" cy="1124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710897" y="5663484"/>
            <a:ext cx="330864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defRPr/>
            </a:pPr>
            <a:r>
              <a:rPr lang="en-US" altLang="ja-JP" sz="1400" b="1" dirty="0">
                <a:latin typeface="MS PMincho" charset="-128"/>
                <a:ea typeface="MS PMincho" charset="-128"/>
                <a:cs typeface="MS PMincho" charset="-128"/>
              </a:rPr>
              <a:t>Definition of a data entity(e.g. </a:t>
            </a:r>
            <a:r>
              <a:rPr lang="en-US" altLang="zh-CN" sz="1400" b="1" dirty="0" err="1">
                <a:latin typeface="MS PMincho" charset="-128"/>
                <a:ea typeface="MS PMincho" charset="-128"/>
                <a:cs typeface="MS PMincho" charset="-128"/>
              </a:rPr>
              <a:t>SmartMeter</a:t>
            </a: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)</a:t>
            </a:r>
            <a:endParaRPr lang="en-US" altLang="ja-JP" sz="1400" b="1" dirty="0">
              <a:latin typeface="MS PMincho" charset="-128"/>
              <a:ea typeface="MS PMincho" charset="-128"/>
              <a:cs typeface="MS PMincho" charset="-128"/>
            </a:endParaRPr>
          </a:p>
        </p:txBody>
      </p:sp>
      <p:sp>
        <p:nvSpPr>
          <p:cNvPr id="16" name="Striped Right Arrow 15"/>
          <p:cNvSpPr/>
          <p:nvPr/>
        </p:nvSpPr>
        <p:spPr>
          <a:xfrm>
            <a:off x="1585911" y="5052948"/>
            <a:ext cx="1171577" cy="507560"/>
          </a:xfrm>
          <a:prstGeom prst="stripedRightArrow">
            <a:avLst>
              <a:gd name="adj1" fmla="val 46926"/>
              <a:gd name="adj2" fmla="val 2881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82247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14525" y="3586162"/>
            <a:ext cx="95382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199" y="2471011"/>
            <a:ext cx="8296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199" y="2555676"/>
            <a:ext cx="8296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altLang="ja-JP" sz="1600" dirty="0">
                <a:solidFill>
                  <a:srgbClr val="FF0000"/>
                </a:solidFill>
              </a:rPr>
              <a:t>Design of RDF data - Manage information as RDF format(e.g. </a:t>
            </a:r>
            <a:r>
              <a:rPr lang="en-US" altLang="ja-JP" sz="1600" dirty="0" err="1">
                <a:solidFill>
                  <a:srgbClr val="FF0000"/>
                </a:solidFill>
              </a:rPr>
              <a:t>IoT</a:t>
            </a:r>
            <a:r>
              <a:rPr lang="en-US" altLang="ja-JP" sz="1600" dirty="0">
                <a:solidFill>
                  <a:srgbClr val="FF0000"/>
                </a:solidFill>
              </a:rPr>
              <a:t> security ) </a:t>
            </a:r>
            <a:endParaRPr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55289" y="2909274"/>
            <a:ext cx="5933385" cy="830995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lvl="2" indent="-285750">
              <a:buFont typeface="Wingdings" charset="2"/>
              <a:buChar char="q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altLang="ja-JP" sz="1600" dirty="0">
                <a:solidFill>
                  <a:srgbClr val="FF0000"/>
                </a:solidFill>
              </a:rPr>
              <a:t>Schema table</a:t>
            </a:r>
            <a:r>
              <a:rPr lang="en-US" altLang="ja-JP" sz="1600" dirty="0">
                <a:solidFill>
                  <a:schemeClr val="tx1"/>
                </a:solidFill>
              </a:rPr>
              <a:t>: Triples of conceptual design</a:t>
            </a:r>
          </a:p>
          <a:p>
            <a:pPr marL="285750" lvl="2" indent="-285750">
              <a:buFont typeface="Wingdings" charset="2"/>
              <a:buChar char="q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altLang="ja-JP" sz="1600" dirty="0">
                <a:solidFill>
                  <a:srgbClr val="FF0000"/>
                </a:solidFill>
              </a:rPr>
              <a:t>Instance table</a:t>
            </a:r>
            <a:r>
              <a:rPr lang="en-US" altLang="ja-JP" sz="1600" dirty="0">
                <a:solidFill>
                  <a:schemeClr val="tx1"/>
                </a:solidFill>
              </a:rPr>
              <a:t>: Table data entered in Excel format </a:t>
            </a:r>
          </a:p>
          <a:p>
            <a:pPr marL="285750" lvl="2" indent="-285750">
              <a:buFont typeface="Wingdings" charset="2"/>
              <a:buChar char="q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sz="16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Prefix table</a:t>
            </a:r>
            <a:r>
              <a:rPr lang="en-US" sz="160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: Definition of the namespace to be used.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917" y="2968165"/>
            <a:ext cx="1754073" cy="830995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lvl="2" indent="-285750">
              <a:buFont typeface="Wingdings" charset="2"/>
              <a:buChar char="q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altLang="ja-JP" sz="1600" dirty="0" err="1">
                <a:solidFill>
                  <a:schemeClr val="tx1"/>
                </a:solidFill>
              </a:rPr>
              <a:t>IoT</a:t>
            </a:r>
            <a:r>
              <a:rPr lang="en-US" altLang="ja-JP" sz="1600" dirty="0">
                <a:solidFill>
                  <a:schemeClr val="tx1"/>
                </a:solidFill>
              </a:rPr>
              <a:t> security </a:t>
            </a:r>
          </a:p>
          <a:p>
            <a:pPr lvl="2" indent="0"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altLang="ja-JP" sz="1600" dirty="0">
                <a:solidFill>
                  <a:schemeClr val="tx1"/>
                </a:solidFill>
              </a:rPr>
              <a:t>information collection</a:t>
            </a:r>
          </a:p>
        </p:txBody>
      </p:sp>
      <p:sp>
        <p:nvSpPr>
          <p:cNvPr id="13" name="Striped Right Arrow 12"/>
          <p:cNvSpPr/>
          <p:nvPr/>
        </p:nvSpPr>
        <p:spPr>
          <a:xfrm>
            <a:off x="2556832" y="3118332"/>
            <a:ext cx="328615" cy="507560"/>
          </a:xfrm>
          <a:prstGeom prst="stripedRightArrow">
            <a:avLst>
              <a:gd name="adj1" fmla="val 46926"/>
              <a:gd name="adj2" fmla="val 2881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Striped Right Arrow 14"/>
          <p:cNvSpPr/>
          <p:nvPr/>
        </p:nvSpPr>
        <p:spPr>
          <a:xfrm>
            <a:off x="10957974" y="9728963"/>
            <a:ext cx="306072" cy="535579"/>
          </a:xfrm>
          <a:prstGeom prst="stripedRightArrow">
            <a:avLst>
              <a:gd name="adj1" fmla="val 46926"/>
              <a:gd name="adj2" fmla="val 2881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cene3d>
            <a:camera prst="orthographicFront">
              <a:rot lat="0" lon="0" rev="1620000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926B63-925D-B646-B5EC-61C701EDAABA}"/>
              </a:ext>
            </a:extLst>
          </p:cNvPr>
          <p:cNvGrpSpPr/>
          <p:nvPr/>
        </p:nvGrpSpPr>
        <p:grpSpPr>
          <a:xfrm>
            <a:off x="1914525" y="4120871"/>
            <a:ext cx="4998339" cy="2572537"/>
            <a:chOff x="2244509" y="3904417"/>
            <a:chExt cx="4315203" cy="27700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740" y="3904417"/>
              <a:ext cx="3571877" cy="205576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433338" y="6366657"/>
              <a:ext cx="15047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45719" tIns="45719" rIns="45719" bIns="45719" numCol="1" spcCol="38100" rtlCol="0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9pPr>
            </a:lstStyle>
            <a:p>
              <a:pPr>
                <a:defRPr/>
              </a:pPr>
              <a:r>
                <a:rPr lang="en-US" altLang="zh-CN" sz="1400" b="1" dirty="0">
                  <a:latin typeface="MS PMincho" charset="-128"/>
                  <a:ea typeface="MS PMincho" charset="-128"/>
                  <a:cs typeface="MS PMincho" charset="-128"/>
                </a:rPr>
                <a:t>RDF</a:t>
              </a:r>
              <a:r>
                <a:rPr lang="zh-CN" altLang="en-US" sz="1400" b="1" dirty="0">
                  <a:latin typeface="MS PMincho" charset="-128"/>
                  <a:ea typeface="MS PMincho" charset="-128"/>
                  <a:cs typeface="MS PMincho" charset="-128"/>
                </a:rPr>
                <a:t> </a:t>
              </a:r>
              <a:r>
                <a:rPr lang="en-US" altLang="zh-CN" sz="1400" b="1" dirty="0">
                  <a:latin typeface="MS PMincho" charset="-128"/>
                  <a:ea typeface="MS PMincho" charset="-128"/>
                  <a:cs typeface="MS PMincho" charset="-128"/>
                </a:rPr>
                <a:t>store</a:t>
              </a:r>
              <a:r>
                <a:rPr lang="zh-CN" altLang="en-US" sz="1400" b="1" dirty="0">
                  <a:latin typeface="MS PMincho" charset="-128"/>
                  <a:ea typeface="MS PMincho" charset="-128"/>
                  <a:cs typeface="MS PMincho" charset="-128"/>
                </a:rPr>
                <a:t> </a:t>
              </a:r>
              <a:r>
                <a:rPr lang="en-US" altLang="zh-CN" sz="1400" b="1" dirty="0">
                  <a:latin typeface="MS PMincho" charset="-128"/>
                  <a:ea typeface="MS PMincho" charset="-128"/>
                  <a:cs typeface="MS PMincho" charset="-128"/>
                </a:rPr>
                <a:t>schema</a:t>
              </a:r>
              <a:endParaRPr lang="en-US" altLang="ja-JP" sz="1400" b="1" dirty="0">
                <a:latin typeface="MS PMincho" charset="-128"/>
                <a:ea typeface="MS PMincho" charset="-128"/>
                <a:cs typeface="MS PMincho" charset="-128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294" y="5974096"/>
              <a:ext cx="1255084" cy="14119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749385" y="3952054"/>
              <a:ext cx="8103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ＭＳ ゴシック"/>
                  <a:ea typeface="ＭＳ ゴシック"/>
                  <a:cs typeface="ＭＳ ゴシック"/>
                  <a:sym typeface="ＭＳ ゴシック"/>
                </a:rPr>
                <a:t>Prefix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S PMincho" charset="-128"/>
                <a:ea typeface="MS PMincho" charset="-128"/>
                <a:cs typeface="MS PMincho" charset="-128"/>
                <a:sym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44509" y="4559763"/>
              <a:ext cx="8103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MS Gothic" charset="-128"/>
                  <a:ea typeface="MS Gothic" charset="-128"/>
                  <a:cs typeface="MS Gothic" charset="-128"/>
                  <a:sym typeface="Arial"/>
                </a:rPr>
                <a:t>Schema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51425" y="6044695"/>
              <a:ext cx="8103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ＭＳ ゴシック"/>
                  <a:ea typeface="ＭＳ ゴシック"/>
                  <a:cs typeface="ＭＳ ゴシック"/>
                  <a:sym typeface="ＭＳ ゴシック"/>
                </a:rPr>
                <a:t>Instance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S PMincho" charset="-128"/>
                <a:ea typeface="MS PMincho" charset="-128"/>
                <a:cs typeface="MS PMincho" charset="-128"/>
                <a:sym typeface="Arial"/>
              </a:endParaRPr>
            </a:p>
          </p:txBody>
        </p:sp>
      </p:grpSp>
      <p:sp>
        <p:nvSpPr>
          <p:cNvPr id="23" name="テキスト ボックス 19"/>
          <p:cNvSpPr txBox="1"/>
          <p:nvPr/>
        </p:nvSpPr>
        <p:spPr>
          <a:xfrm>
            <a:off x="292087" y="2097785"/>
            <a:ext cx="8596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Ø"/>
              <a:defRPr/>
            </a:pPr>
            <a:r>
              <a:rPr lang="en-US" altLang="zh-CN" sz="2200" b="1" dirty="0">
                <a:latin typeface="MS PMincho" charset="-128"/>
                <a:ea typeface="MS PMincho" charset="-128"/>
                <a:cs typeface="MS PMincho" charset="-128"/>
              </a:rPr>
              <a:t>Implementation</a:t>
            </a:r>
            <a:r>
              <a:rPr lang="zh-CN" altLang="en-US" sz="22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2200" b="1" dirty="0">
                <a:latin typeface="MS PMincho" charset="-128"/>
                <a:ea typeface="MS PMincho" charset="-128"/>
                <a:cs typeface="MS PMincho" charset="-128"/>
              </a:rPr>
              <a:t>of RDF server</a:t>
            </a:r>
            <a:r>
              <a:rPr lang="en-US" altLang="ja-JP" sz="2200" b="1" dirty="0">
                <a:latin typeface="MS PMincho" charset="-128"/>
                <a:ea typeface="MS PMincho" charset="-128"/>
                <a:cs typeface="MS PMincho" charset="-128"/>
              </a:rPr>
              <a:t> for information (e.g. </a:t>
            </a:r>
            <a:r>
              <a:rPr lang="en-US" altLang="ja-JP" sz="2200" b="1" dirty="0" err="1">
                <a:latin typeface="MS PMincho" charset="-128"/>
                <a:ea typeface="MS PMincho" charset="-128"/>
                <a:cs typeface="MS PMincho" charset="-128"/>
              </a:rPr>
              <a:t>IoT</a:t>
            </a:r>
            <a:r>
              <a:rPr lang="en-US" altLang="ja-JP" sz="2200" b="1" dirty="0">
                <a:latin typeface="MS PMincho" charset="-128"/>
                <a:ea typeface="MS PMincho" charset="-128"/>
                <a:cs typeface="MS PMincho" charset="-128"/>
              </a:rPr>
              <a:t> security ) </a:t>
            </a:r>
          </a:p>
        </p:txBody>
      </p:sp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457199" y="1565975"/>
            <a:ext cx="8314013" cy="501851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>
                <a:solidFill>
                  <a:srgbClr val="FF0000"/>
                </a:solidFill>
              </a:rPr>
              <a:t>① </a:t>
            </a:r>
            <a:r>
              <a:rPr lang="en-US" altLang="ja-JP" sz="22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Contextual knowledge management based on linked data </a:t>
            </a:r>
            <a:endParaRPr lang="en-US" sz="2200" dirty="0">
              <a:solidFill>
                <a:srgbClr val="FF0000"/>
              </a:solidFill>
              <a:latin typeface="ＭＳ ゴシック"/>
              <a:ea typeface="ＭＳ ゴシック"/>
              <a:cs typeface="ＭＳ ゴシック"/>
              <a:sym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28872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14525" y="3586162"/>
            <a:ext cx="95382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199" y="3182207"/>
            <a:ext cx="8296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5" name="Striped Right Arrow 14"/>
          <p:cNvSpPr/>
          <p:nvPr/>
        </p:nvSpPr>
        <p:spPr>
          <a:xfrm>
            <a:off x="10957974" y="9728963"/>
            <a:ext cx="306072" cy="535579"/>
          </a:xfrm>
          <a:prstGeom prst="stripedRightArrow">
            <a:avLst>
              <a:gd name="adj1" fmla="val 46926"/>
              <a:gd name="adj2" fmla="val 2881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cene3d>
            <a:camera prst="orthographicFront">
              <a:rot lat="0" lon="0" rev="1620000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 flipV="1">
            <a:off x="3236263" y="4617711"/>
            <a:ext cx="8516705" cy="5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14376" y="38699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727873" y="38251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14376" y="37219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1" descr="Screen Shot 2017-09-23 at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146" y="2952012"/>
            <a:ext cx="4559300" cy="283786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448395" y="6019950"/>
            <a:ext cx="169560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/>
            </a:pP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Storage</a:t>
            </a:r>
            <a:r>
              <a:rPr lang="zh-CN" altLang="en-US" sz="14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of RDF file</a:t>
            </a:r>
            <a:r>
              <a:rPr lang="en-US" sz="14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endParaRPr lang="en-US" altLang="ja-JP" sz="1400" b="1" dirty="0">
              <a:latin typeface="MS PMincho" charset="-128"/>
              <a:ea typeface="MS PMincho" charset="-128"/>
              <a:cs typeface="MS PMincho" charset="-128"/>
            </a:endParaRPr>
          </a:p>
        </p:txBody>
      </p:sp>
      <p:sp>
        <p:nvSpPr>
          <p:cNvPr id="26" name="Striped Right Arrow 25"/>
          <p:cNvSpPr/>
          <p:nvPr/>
        </p:nvSpPr>
        <p:spPr>
          <a:xfrm>
            <a:off x="3560555" y="4715345"/>
            <a:ext cx="328615" cy="507560"/>
          </a:xfrm>
          <a:prstGeom prst="stripedRightArrow">
            <a:avLst>
              <a:gd name="adj1" fmla="val 46926"/>
              <a:gd name="adj2" fmla="val 2881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8268" y="6125179"/>
            <a:ext cx="169560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/>
            </a:pP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Exported RDF file</a:t>
            </a:r>
            <a:r>
              <a:rPr lang="en-US" sz="14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endParaRPr lang="en-US" altLang="ja-JP" sz="1400" b="1" dirty="0">
              <a:latin typeface="MS PMincho" charset="-128"/>
              <a:ea typeface="MS PMincho" charset="-128"/>
              <a:cs typeface="MS PMincho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2" y="3016523"/>
            <a:ext cx="3050114" cy="308121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92" y="4273874"/>
            <a:ext cx="4014092" cy="1754392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4998656" y="5426487"/>
            <a:ext cx="1536680" cy="389510"/>
          </a:xfrm>
          <a:prstGeom prst="ellipse">
            <a:avLst/>
          </a:prstGeom>
          <a:noFill/>
          <a:ln w="25400" cap="flat">
            <a:solidFill>
              <a:srgbClr val="FF930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テキスト ボックス 19">
            <a:extLst>
              <a:ext uri="{FF2B5EF4-FFF2-40B4-BE49-F238E27FC236}">
                <a16:creationId xmlns:a16="http://schemas.microsoft.com/office/drawing/2014/main" id="{4F4B239C-8D80-514E-AD2E-704F294ECB84}"/>
              </a:ext>
            </a:extLst>
          </p:cNvPr>
          <p:cNvSpPr txBox="1"/>
          <p:nvPr/>
        </p:nvSpPr>
        <p:spPr>
          <a:xfrm>
            <a:off x="292087" y="2097785"/>
            <a:ext cx="7613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Ø"/>
              <a:defRPr/>
            </a:pPr>
            <a:r>
              <a:rPr lang="en-US" altLang="zh-CN" sz="2200" b="1" dirty="0">
                <a:latin typeface="MS PMincho" charset="-128"/>
                <a:ea typeface="MS PMincho" charset="-128"/>
                <a:cs typeface="MS PMincho" charset="-128"/>
              </a:rPr>
              <a:t>Implementation</a:t>
            </a:r>
            <a:r>
              <a:rPr lang="zh-CN" altLang="en-US" sz="22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2200" b="1" dirty="0">
                <a:latin typeface="MS PMincho" charset="-128"/>
                <a:ea typeface="MS PMincho" charset="-128"/>
                <a:cs typeface="MS PMincho" charset="-128"/>
              </a:rPr>
              <a:t>of RDF server</a:t>
            </a:r>
            <a:r>
              <a:rPr lang="en-US" altLang="ja-JP" sz="2200" b="1" dirty="0">
                <a:latin typeface="MS PMincho" charset="-128"/>
                <a:ea typeface="MS PMincho" charset="-128"/>
                <a:cs typeface="MS PMincho" charset="-128"/>
              </a:rPr>
              <a:t> for </a:t>
            </a:r>
            <a:r>
              <a:rPr lang="en-US" altLang="ja-JP" sz="2200" b="1" dirty="0" err="1">
                <a:latin typeface="MS PMincho" charset="-128"/>
                <a:ea typeface="MS PMincho" charset="-128"/>
                <a:cs typeface="MS PMincho" charset="-128"/>
              </a:rPr>
              <a:t>IoT</a:t>
            </a:r>
            <a:r>
              <a:rPr lang="en-US" altLang="ja-JP" sz="2200" b="1" dirty="0">
                <a:latin typeface="MS PMincho" charset="-128"/>
                <a:ea typeface="MS PMincho" charset="-128"/>
                <a:cs typeface="MS PMincho" charset="-128"/>
              </a:rPr>
              <a:t> security information</a:t>
            </a:r>
          </a:p>
        </p:txBody>
      </p:sp>
      <p:sp>
        <p:nvSpPr>
          <p:cNvPr id="28" name="コンテンツ プレースホルダー 4">
            <a:extLst>
              <a:ext uri="{FF2B5EF4-FFF2-40B4-BE49-F238E27FC236}">
                <a16:creationId xmlns:a16="http://schemas.microsoft.com/office/drawing/2014/main" id="{A8964118-43C5-0A4B-B067-BF93F221125D}"/>
              </a:ext>
            </a:extLst>
          </p:cNvPr>
          <p:cNvSpPr txBox="1">
            <a:spLocks/>
          </p:cNvSpPr>
          <p:nvPr/>
        </p:nvSpPr>
        <p:spPr>
          <a:xfrm>
            <a:off x="457199" y="1565975"/>
            <a:ext cx="8314013" cy="501851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>
                <a:solidFill>
                  <a:srgbClr val="FF0000"/>
                </a:solidFill>
              </a:rPr>
              <a:t>① </a:t>
            </a:r>
            <a:r>
              <a:rPr lang="en-US" altLang="ja-JP" sz="22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Contextual knowledge management based on linked data </a:t>
            </a:r>
            <a:endParaRPr lang="en-US" sz="2200" dirty="0">
              <a:solidFill>
                <a:srgbClr val="FF0000"/>
              </a:solidFill>
              <a:latin typeface="ＭＳ ゴシック"/>
              <a:ea typeface="ＭＳ ゴシック"/>
              <a:cs typeface="ＭＳ ゴシック"/>
              <a:sym typeface="ＭＳ ゴシック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359530-F6F8-DD4C-A9EA-B61607195948}"/>
              </a:ext>
            </a:extLst>
          </p:cNvPr>
          <p:cNvSpPr/>
          <p:nvPr/>
        </p:nvSpPr>
        <p:spPr>
          <a:xfrm>
            <a:off x="457199" y="2555676"/>
            <a:ext cx="8296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altLang="zh-CN" sz="1800" dirty="0">
                <a:solidFill>
                  <a:srgbClr val="FF0000"/>
                </a:solidFill>
              </a:rPr>
              <a:t>Registration of RDF file</a:t>
            </a:r>
          </a:p>
        </p:txBody>
      </p:sp>
    </p:spTree>
    <p:extLst>
      <p:ext uri="{BB962C8B-B14F-4D97-AF65-F5344CB8AC3E}">
        <p14:creationId xmlns:p14="http://schemas.microsoft.com/office/powerpoint/2010/main" val="127103867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14525" y="3586162"/>
            <a:ext cx="95382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Striped Right Arrow 14"/>
          <p:cNvSpPr/>
          <p:nvPr/>
        </p:nvSpPr>
        <p:spPr>
          <a:xfrm>
            <a:off x="10957974" y="9728963"/>
            <a:ext cx="306072" cy="535579"/>
          </a:xfrm>
          <a:prstGeom prst="stripedRightArrow">
            <a:avLst>
              <a:gd name="adj1" fmla="val 46926"/>
              <a:gd name="adj2" fmla="val 2881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cene3d>
            <a:camera prst="orthographicFront">
              <a:rot lat="0" lon="0" rev="1620000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14376" y="38699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727873" y="38251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14376" y="37219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7B5768-4B2F-C54B-8ADB-29BF47CCB736}"/>
              </a:ext>
            </a:extLst>
          </p:cNvPr>
          <p:cNvGrpSpPr/>
          <p:nvPr/>
        </p:nvGrpSpPr>
        <p:grpSpPr>
          <a:xfrm>
            <a:off x="926751" y="3097527"/>
            <a:ext cx="6978713" cy="3677381"/>
            <a:chOff x="1324039" y="3753072"/>
            <a:chExt cx="5957294" cy="30371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234" y="3753072"/>
              <a:ext cx="5682633" cy="267988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2171217" y="6482481"/>
              <a:ext cx="1695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45719" tIns="45719" rIns="45719" bIns="45719" numCol="1" spcCol="38100" rtlCol="0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defRPr>
              </a:lvl9pPr>
            </a:lstStyle>
            <a:p>
              <a:pPr>
                <a:defRPr/>
              </a:pPr>
              <a:r>
                <a:rPr lang="en-US" altLang="zh-CN" sz="1400" b="1" dirty="0">
                  <a:latin typeface="MS PMincho" charset="-128"/>
                  <a:ea typeface="MS PMincho" charset="-128"/>
                  <a:cs typeface="MS PMincho" charset="-128"/>
                </a:rPr>
                <a:t>Retrieval</a:t>
              </a:r>
              <a:r>
                <a:rPr lang="zh-CN" altLang="en-US" sz="1400" b="1" dirty="0">
                  <a:latin typeface="MS PMincho" charset="-128"/>
                  <a:ea typeface="MS PMincho" charset="-128"/>
                  <a:cs typeface="MS PMincho" charset="-128"/>
                </a:rPr>
                <a:t> </a:t>
              </a:r>
              <a:r>
                <a:rPr lang="en-US" altLang="zh-CN" sz="1400" b="1" dirty="0">
                  <a:latin typeface="MS PMincho" charset="-128"/>
                  <a:ea typeface="MS PMincho" charset="-128"/>
                  <a:cs typeface="MS PMincho" charset="-128"/>
                </a:rPr>
                <a:t>of RDF file</a:t>
              </a:r>
              <a:r>
                <a:rPr lang="en-US" sz="1400" b="1" dirty="0">
                  <a:latin typeface="MS PMincho" charset="-128"/>
                  <a:ea typeface="MS PMincho" charset="-128"/>
                  <a:cs typeface="MS PMincho" charset="-128"/>
                </a:rPr>
                <a:t> </a:t>
              </a:r>
              <a:endParaRPr lang="en-US" altLang="ja-JP" sz="1400" b="1" dirty="0">
                <a:latin typeface="MS PMincho" charset="-128"/>
                <a:ea typeface="MS PMincho" charset="-128"/>
                <a:cs typeface="MS PMincho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74427" y="4670168"/>
              <a:ext cx="1048698" cy="24621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127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b="1" dirty="0">
                  <a:solidFill>
                    <a:srgbClr val="FF0000"/>
                  </a:solidFill>
                  <a:latin typeface="MS Gothic" charset="-128"/>
                  <a:ea typeface="MS Gothic" charset="-128"/>
                  <a:cs typeface="MS Gothic" charset="-128"/>
                </a:rPr>
                <a:t>Search</a:t>
              </a:r>
              <a:r>
                <a:rPr lang="zh-CN" altLang="en-US" sz="1000" b="1" dirty="0">
                  <a:solidFill>
                    <a:srgbClr val="FF0000"/>
                  </a:solidFill>
                  <a:latin typeface="MS Gothic" charset="-128"/>
                  <a:ea typeface="MS Gothic" charset="-128"/>
                  <a:cs typeface="MS Gothic" charset="-128"/>
                </a:rPr>
                <a:t> </a:t>
              </a:r>
              <a:r>
                <a:rPr lang="en-US" altLang="zh-CN" sz="1000" b="1" dirty="0">
                  <a:solidFill>
                    <a:srgbClr val="FF0000"/>
                  </a:solidFill>
                  <a:latin typeface="MS Gothic" charset="-128"/>
                  <a:ea typeface="MS Gothic" charset="-128"/>
                  <a:cs typeface="MS Gothic" charset="-128"/>
                </a:rPr>
                <a:t>Query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S Gothic" charset="-128"/>
                <a:ea typeface="MS Gothic" charset="-128"/>
                <a:cs typeface="MS Gothic" charset="-128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324039" y="5940848"/>
              <a:ext cx="5957294" cy="595286"/>
            </a:xfrm>
            <a:prstGeom prst="ellipse">
              <a:avLst/>
            </a:prstGeom>
            <a:noFill/>
            <a:ln w="25400" cap="flat">
              <a:solidFill>
                <a:srgbClr val="FF930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03767" y="5579699"/>
              <a:ext cx="662118" cy="24621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127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b="1">
                  <a:solidFill>
                    <a:srgbClr val="FF0000"/>
                  </a:solidFill>
                  <a:latin typeface="MS Gothic" charset="-128"/>
                  <a:ea typeface="MS Gothic" charset="-128"/>
                  <a:cs typeface="MS Gothic" charset="-128"/>
                </a:rPr>
                <a:t>Result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S Gothic" charset="-128"/>
                <a:ea typeface="MS Gothic" charset="-128"/>
                <a:cs typeface="MS Gothic" charset="-128"/>
              </a:endParaRPr>
            </a:p>
          </p:txBody>
        </p:sp>
      </p:grpSp>
      <p:sp>
        <p:nvSpPr>
          <p:cNvPr id="23" name="テキスト ボックス 19">
            <a:extLst>
              <a:ext uri="{FF2B5EF4-FFF2-40B4-BE49-F238E27FC236}">
                <a16:creationId xmlns:a16="http://schemas.microsoft.com/office/drawing/2014/main" id="{FAF468D8-D935-274D-8D25-9ECC9B8980C3}"/>
              </a:ext>
            </a:extLst>
          </p:cNvPr>
          <p:cNvSpPr txBox="1"/>
          <p:nvPr/>
        </p:nvSpPr>
        <p:spPr>
          <a:xfrm>
            <a:off x="292087" y="2097785"/>
            <a:ext cx="7613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Ø"/>
              <a:defRPr/>
            </a:pPr>
            <a:r>
              <a:rPr lang="en-US" altLang="zh-CN" sz="2200" b="1" dirty="0">
                <a:latin typeface="MS PMincho" charset="-128"/>
                <a:ea typeface="MS PMincho" charset="-128"/>
                <a:cs typeface="MS PMincho" charset="-128"/>
              </a:rPr>
              <a:t>Implementation</a:t>
            </a:r>
            <a:r>
              <a:rPr lang="zh-CN" altLang="en-US" sz="22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2200" b="1" dirty="0">
                <a:latin typeface="MS PMincho" charset="-128"/>
                <a:ea typeface="MS PMincho" charset="-128"/>
                <a:cs typeface="MS PMincho" charset="-128"/>
              </a:rPr>
              <a:t>of RDF server</a:t>
            </a:r>
            <a:r>
              <a:rPr lang="en-US" altLang="ja-JP" sz="2200" b="1" dirty="0">
                <a:latin typeface="MS PMincho" charset="-128"/>
                <a:ea typeface="MS PMincho" charset="-128"/>
                <a:cs typeface="MS PMincho" charset="-128"/>
              </a:rPr>
              <a:t> for </a:t>
            </a:r>
            <a:r>
              <a:rPr lang="en-US" altLang="ja-JP" sz="2200" b="1" dirty="0" err="1">
                <a:latin typeface="MS PMincho" charset="-128"/>
                <a:ea typeface="MS PMincho" charset="-128"/>
                <a:cs typeface="MS PMincho" charset="-128"/>
              </a:rPr>
              <a:t>IoT</a:t>
            </a:r>
            <a:r>
              <a:rPr lang="en-US" altLang="ja-JP" sz="2200" b="1" dirty="0">
                <a:latin typeface="MS PMincho" charset="-128"/>
                <a:ea typeface="MS PMincho" charset="-128"/>
                <a:cs typeface="MS PMincho" charset="-128"/>
              </a:rPr>
              <a:t> security information</a:t>
            </a:r>
          </a:p>
        </p:txBody>
      </p:sp>
      <p:sp>
        <p:nvSpPr>
          <p:cNvPr id="25" name="コンテンツ プレースホルダー 4">
            <a:extLst>
              <a:ext uri="{FF2B5EF4-FFF2-40B4-BE49-F238E27FC236}">
                <a16:creationId xmlns:a16="http://schemas.microsoft.com/office/drawing/2014/main" id="{7E759931-210C-1A43-B847-6288B1076BB3}"/>
              </a:ext>
            </a:extLst>
          </p:cNvPr>
          <p:cNvSpPr txBox="1">
            <a:spLocks/>
          </p:cNvSpPr>
          <p:nvPr/>
        </p:nvSpPr>
        <p:spPr>
          <a:xfrm>
            <a:off x="457199" y="1565975"/>
            <a:ext cx="8314013" cy="501851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>
                <a:solidFill>
                  <a:srgbClr val="FF0000"/>
                </a:solidFill>
              </a:rPr>
              <a:t>① </a:t>
            </a:r>
            <a:r>
              <a:rPr lang="en-US" altLang="ja-JP" sz="22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Contextual knowledge management based on linked data </a:t>
            </a:r>
            <a:endParaRPr lang="en-US" sz="2200" dirty="0">
              <a:solidFill>
                <a:srgbClr val="FF0000"/>
              </a:solidFill>
              <a:latin typeface="ＭＳ ゴシック"/>
              <a:ea typeface="ＭＳ ゴシック"/>
              <a:cs typeface="ＭＳ ゴシック"/>
              <a:sym typeface="ＭＳ ゴシック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41DF32-DB88-0741-B5F4-3EE41FBD0470}"/>
              </a:ext>
            </a:extLst>
          </p:cNvPr>
          <p:cNvSpPr/>
          <p:nvPr/>
        </p:nvSpPr>
        <p:spPr>
          <a:xfrm>
            <a:off x="457199" y="2555676"/>
            <a:ext cx="8296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altLang="zh-CN" sz="1800" dirty="0">
                <a:solidFill>
                  <a:srgbClr val="FF0000"/>
                </a:solidFill>
              </a:rPr>
              <a:t>Retrieval data with </a:t>
            </a:r>
            <a:r>
              <a:rPr lang="en-US" altLang="zh-CN" sz="1800">
                <a:solidFill>
                  <a:srgbClr val="FF0000"/>
                </a:solidFill>
              </a:rPr>
              <a:t>SPARQL in endpoint</a:t>
            </a:r>
            <a:r>
              <a:rPr lang="en-US" altLang="zh-CN" sz="1800" dirty="0">
                <a:solidFill>
                  <a:srgbClr val="FF0000"/>
                </a:solidFill>
              </a:rPr>
              <a:t>(Virtuoso)</a:t>
            </a:r>
          </a:p>
        </p:txBody>
      </p:sp>
    </p:spTree>
    <p:extLst>
      <p:ext uri="{BB962C8B-B14F-4D97-AF65-F5344CB8AC3E}">
        <p14:creationId xmlns:p14="http://schemas.microsoft.com/office/powerpoint/2010/main" val="52491908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14525" y="3586162"/>
            <a:ext cx="95382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RdfStore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825730"/>
            <a:ext cx="2699016" cy="161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triped Right Arrow 14"/>
          <p:cNvSpPr/>
          <p:nvPr/>
        </p:nvSpPr>
        <p:spPr>
          <a:xfrm>
            <a:off x="10957974" y="9728963"/>
            <a:ext cx="306072" cy="535579"/>
          </a:xfrm>
          <a:prstGeom prst="stripedRightArrow">
            <a:avLst>
              <a:gd name="adj1" fmla="val 46926"/>
              <a:gd name="adj2" fmla="val 2881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cene3d>
            <a:camera prst="orthographicFront">
              <a:rot lat="0" lon="0" rev="1620000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 flipV="1">
            <a:off x="3236263" y="4617711"/>
            <a:ext cx="8516705" cy="5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14376" y="38699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727873" y="38251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14376" y="37219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 flipV="1">
            <a:off x="6424400" y="2624879"/>
            <a:ext cx="72546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15" name="Picture 3" descr="authoringT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55" y="2420634"/>
            <a:ext cx="5207633" cy="33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098776" y="6005279"/>
            <a:ext cx="45533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/>
            </a:pP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Prototype</a:t>
            </a:r>
            <a:r>
              <a:rPr lang="zh-CN" altLang="en-US" sz="14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system</a:t>
            </a:r>
            <a:r>
              <a:rPr lang="zh-CN" altLang="en-US" sz="14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of</a:t>
            </a:r>
            <a:r>
              <a:rPr lang="zh-CN" altLang="en-US" sz="14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authoring</a:t>
            </a:r>
            <a:r>
              <a:rPr lang="zh-CN" altLang="en-US" sz="14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tool for </a:t>
            </a:r>
            <a:r>
              <a:rPr lang="en-US" altLang="zh-CN" sz="1400" b="1" dirty="0" err="1">
                <a:latin typeface="MS PMincho" charset="-128"/>
                <a:ea typeface="MS PMincho" charset="-128"/>
                <a:cs typeface="MS PMincho" charset="-128"/>
              </a:rPr>
              <a:t>IoT</a:t>
            </a: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 Security</a:t>
            </a:r>
            <a:endParaRPr lang="en-US" altLang="ja-JP" sz="1400" b="1" dirty="0">
              <a:latin typeface="MS PMincho" charset="-128"/>
              <a:ea typeface="MS PMincho" charset="-128"/>
              <a:cs typeface="MS PMincho" charset="-128"/>
            </a:endParaRPr>
          </a:p>
        </p:txBody>
      </p:sp>
      <p:sp>
        <p:nvSpPr>
          <p:cNvPr id="17" name="コンテンツ プレースホルダー 4">
            <a:extLst>
              <a:ext uri="{FF2B5EF4-FFF2-40B4-BE49-F238E27FC236}">
                <a16:creationId xmlns:a16="http://schemas.microsoft.com/office/drawing/2014/main" id="{E2765FDA-17E3-C048-ADB1-7CEBAA53D384}"/>
              </a:ext>
            </a:extLst>
          </p:cNvPr>
          <p:cNvSpPr txBox="1">
            <a:spLocks/>
          </p:cNvSpPr>
          <p:nvPr/>
        </p:nvSpPr>
        <p:spPr>
          <a:xfrm>
            <a:off x="457199" y="1565975"/>
            <a:ext cx="8314013" cy="501851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>
                <a:solidFill>
                  <a:srgbClr val="FF0000"/>
                </a:solidFill>
              </a:rPr>
              <a:t>① </a:t>
            </a:r>
            <a:r>
              <a:rPr lang="en-US" altLang="ja-JP" sz="2200" dirty="0">
                <a:solidFill>
                  <a:srgbClr val="FF0000"/>
                </a:solidFill>
                <a:latin typeface="ＭＳ ゴシック"/>
                <a:ea typeface="ＭＳ ゴシック"/>
                <a:sym typeface="ＭＳ ゴシック"/>
              </a:rPr>
              <a:t>E</a:t>
            </a:r>
            <a:r>
              <a:rPr lang="en-US" altLang="ja-JP" sz="22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dition for educational material based on authoring tool </a:t>
            </a:r>
            <a:endParaRPr lang="en-US" sz="2200" dirty="0">
              <a:solidFill>
                <a:srgbClr val="FF0000"/>
              </a:solidFill>
              <a:latin typeface="ＭＳ ゴシック"/>
              <a:ea typeface="ＭＳ ゴシック"/>
              <a:cs typeface="ＭＳ ゴシック"/>
              <a:sym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1192030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57199" y="3182207"/>
            <a:ext cx="8296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5" name="Striped Right Arrow 14"/>
          <p:cNvSpPr/>
          <p:nvPr/>
        </p:nvSpPr>
        <p:spPr>
          <a:xfrm>
            <a:off x="10957974" y="9728963"/>
            <a:ext cx="306072" cy="535579"/>
          </a:xfrm>
          <a:prstGeom prst="stripedRightArrow">
            <a:avLst>
              <a:gd name="adj1" fmla="val 46926"/>
              <a:gd name="adj2" fmla="val 2881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cene3d>
            <a:camera prst="orthographicFront">
              <a:rot lat="0" lon="0" rev="1620000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 flipV="1">
            <a:off x="3236263" y="4617711"/>
            <a:ext cx="8516705" cy="5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14376" y="38699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727873" y="38251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14376" y="37219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 flipV="1">
            <a:off x="6424400" y="2624879"/>
            <a:ext cx="72546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95340" y="6463977"/>
            <a:ext cx="45533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>
              <a:defRPr/>
            </a:pP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Demo</a:t>
            </a:r>
            <a:r>
              <a:rPr lang="zh-CN" altLang="en-US" sz="14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of</a:t>
            </a:r>
            <a:r>
              <a:rPr lang="zh-CN" altLang="en-US" sz="14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authoring</a:t>
            </a:r>
            <a:r>
              <a:rPr lang="zh-CN" altLang="en-US" sz="1400" b="1" dirty="0">
                <a:latin typeface="MS PMincho" charset="-128"/>
                <a:ea typeface="MS PMincho" charset="-128"/>
                <a:cs typeface="MS PMincho" charset="-128"/>
              </a:rPr>
              <a:t> </a:t>
            </a: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tool for </a:t>
            </a:r>
            <a:r>
              <a:rPr lang="en-US" altLang="zh-CN" sz="1400" b="1" dirty="0" err="1">
                <a:latin typeface="MS PMincho" charset="-128"/>
                <a:ea typeface="MS PMincho" charset="-128"/>
                <a:cs typeface="MS PMincho" charset="-128"/>
              </a:rPr>
              <a:t>IoT</a:t>
            </a:r>
            <a:r>
              <a:rPr lang="en-US" altLang="zh-CN" sz="1400" b="1" dirty="0">
                <a:latin typeface="MS PMincho" charset="-128"/>
                <a:ea typeface="MS PMincho" charset="-128"/>
                <a:cs typeface="MS PMincho" charset="-128"/>
              </a:rPr>
              <a:t> Security</a:t>
            </a:r>
            <a:endParaRPr lang="en-US" altLang="ja-JP" sz="1400" b="1" dirty="0">
              <a:latin typeface="MS PMincho" charset="-128"/>
              <a:ea typeface="MS PMincho" charset="-128"/>
              <a:cs typeface="MS PMincho" charset="-128"/>
            </a:endParaRPr>
          </a:p>
        </p:txBody>
      </p:sp>
      <p:pic>
        <p:nvPicPr>
          <p:cNvPr id="17" name="demo_I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8928" y="2255499"/>
            <a:ext cx="6375811" cy="4208478"/>
          </a:xfrm>
          <a:prstGeom prst="rect">
            <a:avLst/>
          </a:prstGeom>
        </p:spPr>
      </p:pic>
      <p:sp>
        <p:nvSpPr>
          <p:cNvPr id="16" name="コンテンツ プレースホルダー 4">
            <a:extLst>
              <a:ext uri="{FF2B5EF4-FFF2-40B4-BE49-F238E27FC236}">
                <a16:creationId xmlns:a16="http://schemas.microsoft.com/office/drawing/2014/main" id="{8489F9C0-2414-E342-A13E-642A4BE913C0}"/>
              </a:ext>
            </a:extLst>
          </p:cNvPr>
          <p:cNvSpPr txBox="1">
            <a:spLocks/>
          </p:cNvSpPr>
          <p:nvPr/>
        </p:nvSpPr>
        <p:spPr>
          <a:xfrm>
            <a:off x="457199" y="1565975"/>
            <a:ext cx="8314013" cy="501851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>
                <a:solidFill>
                  <a:srgbClr val="FF0000"/>
                </a:solidFill>
              </a:rPr>
              <a:t>① </a:t>
            </a:r>
            <a:r>
              <a:rPr lang="en-US" altLang="ja-JP" sz="2200" dirty="0">
                <a:solidFill>
                  <a:srgbClr val="FF0000"/>
                </a:solidFill>
                <a:latin typeface="ＭＳ ゴシック"/>
                <a:ea typeface="ＭＳ ゴシック"/>
                <a:sym typeface="ＭＳ ゴシック"/>
              </a:rPr>
              <a:t>E</a:t>
            </a:r>
            <a:r>
              <a:rPr lang="en-US" altLang="ja-JP" sz="22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dition for educational material based on authoring tool </a:t>
            </a:r>
            <a:endParaRPr lang="en-US" sz="2200" dirty="0">
              <a:solidFill>
                <a:srgbClr val="FF0000"/>
              </a:solidFill>
              <a:latin typeface="ＭＳ ゴシック"/>
              <a:ea typeface="ＭＳ ゴシック"/>
              <a:cs typeface="ＭＳ ゴシック"/>
              <a:sym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805182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538" y="4379922"/>
            <a:ext cx="4584734" cy="2197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BF811CEF-6900-234C-BC38-08A8D92F3956}"/>
              </a:ext>
            </a:extLst>
          </p:cNvPr>
          <p:cNvSpPr txBox="1">
            <a:spLocks/>
          </p:cNvSpPr>
          <p:nvPr/>
        </p:nvSpPr>
        <p:spPr>
          <a:xfrm>
            <a:off x="457200" y="1563101"/>
            <a:ext cx="8496302" cy="1099518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②</a:t>
            </a:r>
            <a:r>
              <a:rPr lang="en-US" altLang="ja-JP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 What kind of e-book format can be used to support multimedia contents? </a:t>
            </a:r>
          </a:p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②</a:t>
            </a:r>
            <a:r>
              <a:rPr lang="en-US" altLang="ja-JP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 </a:t>
            </a:r>
            <a:r>
              <a:rPr lang="en-US" altLang="ja-JP" sz="2000" dirty="0" err="1">
                <a:solidFill>
                  <a:srgbClr val="FF0000"/>
                </a:solidFill>
              </a:rPr>
              <a:t>ePub</a:t>
            </a:r>
            <a:r>
              <a:rPr lang="en-US" altLang="ja-JP" sz="2000" dirty="0">
                <a:solidFill>
                  <a:srgbClr val="FF0000"/>
                </a:solidFill>
              </a:rPr>
              <a:t> format-The standard of publishing the electronic textbook </a:t>
            </a:r>
            <a:r>
              <a:rPr lang="ja-JP" altLang="en-US" sz="2000" dirty="0">
                <a:solidFill>
                  <a:srgbClr val="FF0000"/>
                </a:solidFill>
              </a:rPr>
              <a:t>　</a:t>
            </a:r>
            <a:endParaRPr lang="en-US" altLang="ja-JP" sz="2000" dirty="0">
              <a:solidFill>
                <a:srgbClr val="FF0000"/>
              </a:solidFill>
              <a:latin typeface="ＭＳ ゴシック"/>
              <a:ea typeface="ＭＳ ゴシック"/>
              <a:cs typeface="ＭＳ ゴシック"/>
              <a:sym typeface="ＭＳ ゴシック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203C05-30E2-CC44-80A1-99DED15E91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20" y="2955286"/>
            <a:ext cx="5409587" cy="9734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6E6E0-5EA6-9C47-AF2B-AFA6D8328C9E}"/>
              </a:ext>
            </a:extLst>
          </p:cNvPr>
          <p:cNvSpPr/>
          <p:nvPr/>
        </p:nvSpPr>
        <p:spPr>
          <a:xfrm>
            <a:off x="3137670" y="3928741"/>
            <a:ext cx="361060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MS Gothic" panose="020B0609070205080204" pitchFamily="49" charset="-128"/>
                <a:ea typeface="MS Gothic" panose="020B0609070205080204" pitchFamily="49" charset="-128"/>
              </a:rPr>
              <a:t>The architecture of </a:t>
            </a:r>
            <a:r>
              <a:rPr lang="en-US" sz="15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ePub</a:t>
            </a:r>
            <a:r>
              <a:rPr lang="en-US" sz="15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24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7" name="Picture 6" descr="epubFolder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3" y="3402164"/>
            <a:ext cx="3217334" cy="213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../../../../../../../../../Desktop/Screen%20Shot%202018-01-18%20a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34" y="2771159"/>
            <a:ext cx="4233078" cy="36186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Striped Right Arrow 1"/>
          <p:cNvSpPr/>
          <p:nvPr/>
        </p:nvSpPr>
        <p:spPr>
          <a:xfrm>
            <a:off x="4114800" y="4165600"/>
            <a:ext cx="304800" cy="829733"/>
          </a:xfrm>
          <a:prstGeom prst="stripedRightArrow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コンテンツ プレースホルダー 4">
            <a:extLst>
              <a:ext uri="{FF2B5EF4-FFF2-40B4-BE49-F238E27FC236}">
                <a16:creationId xmlns:a16="http://schemas.microsoft.com/office/drawing/2014/main" id="{5367916E-825B-5347-9378-7A8EEC14726E}"/>
              </a:ext>
            </a:extLst>
          </p:cNvPr>
          <p:cNvSpPr txBox="1">
            <a:spLocks/>
          </p:cNvSpPr>
          <p:nvPr/>
        </p:nvSpPr>
        <p:spPr>
          <a:xfrm>
            <a:off x="457199" y="1563101"/>
            <a:ext cx="8314013" cy="1099518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③</a:t>
            </a:r>
            <a:r>
              <a:rPr lang="en-US" altLang="ja-JP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 How can students view the electronic material created and distributed by teacher conveniently?</a:t>
            </a:r>
          </a:p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③</a:t>
            </a:r>
            <a:r>
              <a:rPr lang="en-US" altLang="ja-JP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 Web-based viewer for </a:t>
            </a:r>
            <a:r>
              <a:rPr lang="en-US" altLang="ja-JP" sz="2000" dirty="0" err="1">
                <a:solidFill>
                  <a:srgbClr val="FF0000"/>
                </a:solidFill>
              </a:rPr>
              <a:t>ePub</a:t>
            </a:r>
            <a:r>
              <a:rPr lang="en-US" altLang="ja-JP" sz="2000" dirty="0">
                <a:solidFill>
                  <a:srgbClr val="FF0000"/>
                </a:solidFill>
              </a:rPr>
              <a:t> format book by utilizing </a:t>
            </a:r>
            <a:r>
              <a:rPr lang="en-US" altLang="ja-JP" sz="2000" dirty="0" err="1">
                <a:solidFill>
                  <a:srgbClr val="FF0000"/>
                </a:solidFill>
              </a:rPr>
              <a:t>ePub.js</a:t>
            </a:r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ja-JP" altLang="en-US" sz="2000" dirty="0">
                <a:solidFill>
                  <a:srgbClr val="FF0000"/>
                </a:solidFill>
              </a:rPr>
              <a:t>　</a:t>
            </a:r>
            <a:endParaRPr lang="en-US" altLang="ja-JP" sz="2000" dirty="0">
              <a:solidFill>
                <a:srgbClr val="FF0000"/>
              </a:solidFill>
              <a:latin typeface="ＭＳ ゴシック"/>
              <a:ea typeface="ＭＳ ゴシック"/>
              <a:cs typeface="ＭＳ ゴシック"/>
              <a:sym typeface="ＭＳ ゴシック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0EAB4B-A1F5-C949-9DAA-550A9F244D7D}"/>
              </a:ext>
            </a:extLst>
          </p:cNvPr>
          <p:cNvSpPr/>
          <p:nvPr/>
        </p:nvSpPr>
        <p:spPr>
          <a:xfrm>
            <a:off x="728133" y="5645740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latin typeface="MS Gothic" panose="020B0609070205080204" pitchFamily="49" charset="-128"/>
                <a:ea typeface="MS Gothic" panose="020B0609070205080204" pitchFamily="49" charset="-128"/>
              </a:rPr>
              <a:t>The component of </a:t>
            </a:r>
            <a:r>
              <a:rPr lang="en-US" sz="15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ePub</a:t>
            </a:r>
            <a:r>
              <a:rPr lang="en-US" sz="1500" dirty="0">
                <a:latin typeface="MS Gothic" panose="020B0609070205080204" pitchFamily="49" charset="-128"/>
                <a:ea typeface="MS Gothic" panose="020B0609070205080204" pitchFamily="49" charset="-128"/>
              </a:rPr>
              <a:t> format book.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B4305-F674-F64C-9D01-8B9A26E2FF85}"/>
              </a:ext>
            </a:extLst>
          </p:cNvPr>
          <p:cNvSpPr/>
          <p:nvPr/>
        </p:nvSpPr>
        <p:spPr>
          <a:xfrm>
            <a:off x="4457954" y="6457729"/>
            <a:ext cx="51985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MS Gothic" panose="020B0609070205080204" pitchFamily="49" charset="-128"/>
                <a:ea typeface="MS Gothic" panose="020B0609070205080204" pitchFamily="49" charset="-128"/>
              </a:rPr>
              <a:t>Web-based viewer for </a:t>
            </a:r>
            <a:r>
              <a:rPr lang="en-US" sz="15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ePub</a:t>
            </a:r>
            <a:r>
              <a:rPr lang="en-US" sz="1500" dirty="0">
                <a:latin typeface="MS Gothic" panose="020B0609070205080204" pitchFamily="49" charset="-128"/>
                <a:ea typeface="MS Gothic" panose="020B0609070205080204" pitchFamily="49" charset="-128"/>
              </a:rPr>
              <a:t> format book</a:t>
            </a:r>
          </a:p>
        </p:txBody>
      </p:sp>
    </p:spTree>
    <p:extLst>
      <p:ext uri="{BB962C8B-B14F-4D97-AF65-F5344CB8AC3E}">
        <p14:creationId xmlns:p14="http://schemas.microsoft.com/office/powerpoint/2010/main" val="38135189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55881" y="37522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../../../../fram.png">
            <a:extLst>
              <a:ext uri="{FF2B5EF4-FFF2-40B4-BE49-F238E27FC236}">
                <a16:creationId xmlns:a16="http://schemas.microsoft.com/office/drawing/2014/main" id="{D819C6F1-E653-F941-A420-B89555063C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82" y="2955988"/>
            <a:ext cx="7808906" cy="3184759"/>
          </a:xfrm>
          <a:prstGeom prst="rect">
            <a:avLst/>
          </a:prstGeom>
          <a:solidFill>
            <a:schemeClr val="accent3">
              <a:lumOff val="44000"/>
            </a:schemeClr>
          </a:solidFill>
          <a:ln>
            <a:solidFill>
              <a:schemeClr val="tx1"/>
            </a:solidFill>
          </a:ln>
        </p:spPr>
      </p:pic>
      <p:sp>
        <p:nvSpPr>
          <p:cNvPr id="10" name="タイトル 1">
            <a:extLst>
              <a:ext uri="{FF2B5EF4-FFF2-40B4-BE49-F238E27FC236}">
                <a16:creationId xmlns:a16="http://schemas.microsoft.com/office/drawing/2014/main" id="{D430AD5A-B227-9B40-9C9C-06BAFB466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C948DA00-849F-BA4B-B371-728583A09D2E}"/>
              </a:ext>
            </a:extLst>
          </p:cNvPr>
          <p:cNvSpPr txBox="1">
            <a:spLocks/>
          </p:cNvSpPr>
          <p:nvPr/>
        </p:nvSpPr>
        <p:spPr>
          <a:xfrm>
            <a:off x="457199" y="1563101"/>
            <a:ext cx="8314013" cy="1099518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④</a:t>
            </a:r>
            <a:r>
              <a:rPr lang="en-US" altLang="ja-JP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 How to obtain feedback from students after they reading the educational material? </a:t>
            </a:r>
          </a:p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④</a:t>
            </a:r>
            <a:r>
              <a:rPr lang="en-US" altLang="ja-JP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 Web-based viewer supporting learning analytics.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8626E-0C2F-FA4A-BD43-B0B89110B694}"/>
              </a:ext>
            </a:extLst>
          </p:cNvPr>
          <p:cNvSpPr/>
          <p:nvPr/>
        </p:nvSpPr>
        <p:spPr>
          <a:xfrm>
            <a:off x="1651811" y="6343225"/>
            <a:ext cx="6854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MS Gothic" panose="020B0609070205080204" pitchFamily="49" charset="-128"/>
                <a:ea typeface="MS Gothic" panose="020B0609070205080204" pitchFamily="49" charset="-128"/>
              </a:rPr>
              <a:t>The architecture of web-based viewer supporting learning analytics. </a:t>
            </a:r>
          </a:p>
        </p:txBody>
      </p:sp>
    </p:spTree>
    <p:extLst>
      <p:ext uri="{BB962C8B-B14F-4D97-AF65-F5344CB8AC3E}">
        <p14:creationId xmlns:p14="http://schemas.microsoft.com/office/powerpoint/2010/main" val="3875283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750476" y="7620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7" name="タイトル 1"/>
          <p:cNvSpPr txBox="1">
            <a:spLocks/>
          </p:cNvSpPr>
          <p:nvPr/>
        </p:nvSpPr>
        <p:spPr>
          <a:xfrm>
            <a:off x="509953" y="365125"/>
            <a:ext cx="111310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S Gothic" charset="-128"/>
                <a:ea typeface="MS Gothic" charset="-128"/>
                <a:cs typeface="MS Gothic" charset="-128"/>
              </a:rPr>
              <a:t>Outline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ＭＳ Ｐゴシック" charset="-128"/>
                <a:cs typeface=""/>
              </a:rPr>
              <a:t> 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ＭＳ Ｐゴシック" charset="-128"/>
              <a:cs typeface=""/>
            </a:endParaRPr>
          </a:p>
        </p:txBody>
      </p:sp>
      <p:sp>
        <p:nvSpPr>
          <p:cNvPr id="18" name="コンテンツ プレースホルダー 2"/>
          <p:cNvSpPr txBox="1">
            <a:spLocks/>
          </p:cNvSpPr>
          <p:nvPr/>
        </p:nvSpPr>
        <p:spPr>
          <a:xfrm>
            <a:off x="509953" y="1444752"/>
            <a:ext cx="8240523" cy="473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The background and objective</a:t>
            </a:r>
            <a:r>
              <a:rPr lang="zh-Hans" altLang="en-US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 </a:t>
            </a:r>
            <a:r>
              <a:rPr lang="en-US" altLang="zh-Hans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of research</a:t>
            </a:r>
            <a:r>
              <a:rPr lang="en-US" altLang="ja-JP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 </a:t>
            </a:r>
          </a:p>
          <a:p>
            <a:pPr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Overview</a:t>
            </a:r>
            <a:r>
              <a:rPr lang="zh-CN" altLang="en-US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of e</a:t>
            </a:r>
            <a:r>
              <a:rPr lang="en-US" altLang="ja-JP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ducational material development framework </a:t>
            </a:r>
          </a:p>
          <a:p>
            <a:pPr>
              <a:defRPr/>
            </a:pPr>
            <a:r>
              <a:rPr lang="en-US" altLang="ja-JP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Introduction of methodology and implementation</a:t>
            </a:r>
          </a:p>
          <a:p>
            <a:pPr lvl="0">
              <a:defRPr/>
            </a:pPr>
            <a:r>
              <a:rPr lang="en-US" altLang="ja-JP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Conclusion and future work</a:t>
            </a:r>
            <a:endParaRPr lang="en-US" altLang="ja-JP" sz="3200" dirty="0">
              <a:solidFill>
                <a:sysClr val="windowText" lastClr="000000"/>
              </a:solidFill>
              <a:ea typeface="ＭＳ Ｐゴシック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Reference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2AF9C9-AF52-BF48-8106-825E2143E3C1}"/>
              </a:ext>
            </a:extLst>
          </p:cNvPr>
          <p:cNvGrpSpPr/>
          <p:nvPr/>
        </p:nvGrpSpPr>
        <p:grpSpPr>
          <a:xfrm>
            <a:off x="694944" y="2929295"/>
            <a:ext cx="7624501" cy="3761020"/>
            <a:chOff x="1265131" y="2873798"/>
            <a:chExt cx="7054314" cy="3648710"/>
          </a:xfrm>
        </p:grpSpPr>
        <p:pic>
          <p:nvPicPr>
            <p:cNvPr id="7" name="Picture 6" descr="../../../../../../../../../Desktop/w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131" y="2873798"/>
              <a:ext cx="5406602" cy="3069802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5364691"/>
              <a:ext cx="2985445" cy="1157817"/>
            </a:xfrm>
            <a:prstGeom prst="rect">
              <a:avLst/>
            </a:prstGeom>
          </p:spPr>
        </p:pic>
      </p:grpSp>
      <p:sp>
        <p:nvSpPr>
          <p:cNvPr id="8" name="コンテンツ プレースホルダー 4">
            <a:extLst>
              <a:ext uri="{FF2B5EF4-FFF2-40B4-BE49-F238E27FC236}">
                <a16:creationId xmlns:a16="http://schemas.microsoft.com/office/drawing/2014/main" id="{49BA069F-B786-764C-82DE-289F7D628DE5}"/>
              </a:ext>
            </a:extLst>
          </p:cNvPr>
          <p:cNvSpPr txBox="1">
            <a:spLocks/>
          </p:cNvSpPr>
          <p:nvPr/>
        </p:nvSpPr>
        <p:spPr>
          <a:xfrm>
            <a:off x="457199" y="1563101"/>
            <a:ext cx="8314013" cy="1099518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④</a:t>
            </a:r>
            <a:r>
              <a:rPr lang="en-US" altLang="ja-JP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 How to obtain feedback from students after they reading the educational material? </a:t>
            </a:r>
          </a:p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④</a:t>
            </a:r>
            <a:r>
              <a:rPr lang="en-US" altLang="ja-JP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 Web-based viewer supporting learning analytics.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37B197-D0B3-F04D-89F1-711AEDB14B65}"/>
              </a:ext>
            </a:extLst>
          </p:cNvPr>
          <p:cNvSpPr/>
          <p:nvPr/>
        </p:nvSpPr>
        <p:spPr>
          <a:xfrm>
            <a:off x="900427" y="6136317"/>
            <a:ext cx="39867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MS Gothic" panose="020B0609070205080204" pitchFamily="49" charset="-128"/>
                <a:ea typeface="MS Gothic" panose="020B0609070205080204" pitchFamily="49" charset="-128"/>
              </a:rPr>
              <a:t>The implement of architecture for reading log data extraction.</a:t>
            </a:r>
          </a:p>
        </p:txBody>
      </p:sp>
    </p:spTree>
    <p:extLst>
      <p:ext uri="{BB962C8B-B14F-4D97-AF65-F5344CB8AC3E}">
        <p14:creationId xmlns:p14="http://schemas.microsoft.com/office/powerpoint/2010/main" val="85469547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7" name="Picture 6" descr="スクリーンショット 2015-08-06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045319"/>
            <a:ext cx="3694177" cy="28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12"/>
          <p:cNvSpPr txBox="1"/>
          <p:nvPr/>
        </p:nvSpPr>
        <p:spPr>
          <a:xfrm>
            <a:off x="428576" y="5996580"/>
            <a:ext cx="3722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MS Gothic" charset="-128"/>
                <a:ea typeface="MS Gothic" charset="-128"/>
                <a:cs typeface="MS Gothic" charset="-128"/>
              </a:rPr>
              <a:t>Visualization of Activity data of all students by Cubic Gantt Chart.(Nakamura, S. Okada, Y. etc. ICCE2015) </a:t>
            </a:r>
            <a:endParaRPr kumimoji="1" lang="ja-JP" altLang="en-US" sz="1200" dirty="0"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17149C8D-325C-4F49-BBA7-5AC12B71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16" name="コンテンツ プレースホルダー 4">
            <a:extLst>
              <a:ext uri="{FF2B5EF4-FFF2-40B4-BE49-F238E27FC236}">
                <a16:creationId xmlns:a16="http://schemas.microsoft.com/office/drawing/2014/main" id="{536F0CC0-442B-9D4E-B3E3-42A6F05D9C1C}"/>
              </a:ext>
            </a:extLst>
          </p:cNvPr>
          <p:cNvSpPr txBox="1">
            <a:spLocks/>
          </p:cNvSpPr>
          <p:nvPr/>
        </p:nvSpPr>
        <p:spPr>
          <a:xfrm>
            <a:off x="457199" y="1563101"/>
            <a:ext cx="8314013" cy="1099518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④</a:t>
            </a:r>
            <a:r>
              <a:rPr lang="en-US" altLang="ja-JP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 How to obtain feedback from students after they reading the educational material? </a:t>
            </a:r>
          </a:p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④</a:t>
            </a:r>
            <a:r>
              <a:rPr lang="en-US" altLang="ja-JP" sz="2000" dirty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 Web-based viewer supporting learning analytics.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B4525-AF44-854C-B245-C78FB1BACBC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13" y="3045319"/>
            <a:ext cx="4371975" cy="2840227"/>
          </a:xfrm>
          <a:prstGeom prst="rect">
            <a:avLst/>
          </a:prstGeom>
        </p:spPr>
      </p:pic>
      <p:sp>
        <p:nvSpPr>
          <p:cNvPr id="18" name="テキスト ボックス 12">
            <a:extLst>
              <a:ext uri="{FF2B5EF4-FFF2-40B4-BE49-F238E27FC236}">
                <a16:creationId xmlns:a16="http://schemas.microsoft.com/office/drawing/2014/main" id="{3D33D087-8F1A-5340-A2CE-B2A1E64252CF}"/>
              </a:ext>
            </a:extLst>
          </p:cNvPr>
          <p:cNvSpPr txBox="1"/>
          <p:nvPr/>
        </p:nvSpPr>
        <p:spPr>
          <a:xfrm>
            <a:off x="4292814" y="5996579"/>
            <a:ext cx="447839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MS Gothic" charset="-128"/>
                <a:ea typeface="MS Gothic" charset="-128"/>
                <a:cs typeface="MS Gothic" charset="-128"/>
              </a:rPr>
              <a:t>Visualization of Activity data of all students by Time Tunnel. ( Nakamura, S. and Okada, Y. INTED 2017 )</a:t>
            </a:r>
            <a:endParaRPr kumimoji="1" lang="ja-JP" altLang="en-US" sz="1200" dirty="0">
              <a:latin typeface="MS Gothic" charset="-128"/>
              <a:ea typeface="MS Gothic" charset="-128"/>
              <a:cs typeface="MS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593002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750476" y="7620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7" name="タイトル 1"/>
          <p:cNvSpPr txBox="1">
            <a:spLocks/>
          </p:cNvSpPr>
          <p:nvPr/>
        </p:nvSpPr>
        <p:spPr>
          <a:xfrm>
            <a:off x="509953" y="365125"/>
            <a:ext cx="111310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S Gothic" charset="-128"/>
                <a:ea typeface="MS Gothic" charset="-128"/>
                <a:cs typeface="MS Gothic" charset="-128"/>
              </a:rPr>
              <a:t>Outline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ＭＳ Ｐゴシック" charset="-128"/>
                <a:cs typeface=""/>
              </a:rPr>
              <a:t> 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ＭＳ Ｐゴシック" charset="-128"/>
              <a:cs typeface=""/>
            </a:endParaRPr>
          </a:p>
        </p:txBody>
      </p:sp>
      <p:sp>
        <p:nvSpPr>
          <p:cNvPr id="18" name="コンテンツ プレースホルダー 2"/>
          <p:cNvSpPr txBox="1">
            <a:spLocks/>
          </p:cNvSpPr>
          <p:nvPr/>
        </p:nvSpPr>
        <p:spPr>
          <a:xfrm>
            <a:off x="509953" y="1444752"/>
            <a:ext cx="8240523" cy="473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The background of </a:t>
            </a:r>
            <a:r>
              <a:rPr lang="en-US" altLang="ja-JP" dirty="0" err="1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IoT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 Security project &amp;education </a:t>
            </a:r>
          </a:p>
          <a:p>
            <a:pPr lvl="0"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Overview of educational material development framework </a:t>
            </a:r>
          </a:p>
          <a:p>
            <a:pPr lvl="0"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Introduction of methodology and implementation</a:t>
            </a:r>
          </a:p>
          <a:p>
            <a:pPr lvl="0">
              <a:defRPr/>
            </a:pPr>
            <a:r>
              <a:rPr lang="en-US" altLang="ja-JP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ＭＳ Ｐゴシック" charset="-128"/>
                <a:cs typeface=""/>
              </a:rPr>
              <a:t>Conclusion and future work</a:t>
            </a:r>
            <a:endParaRPr lang="en-US" altLang="ja-JP" sz="3200" dirty="0">
              <a:solidFill>
                <a:schemeClr val="tx1">
                  <a:lumMod val="95000"/>
                  <a:lumOff val="5000"/>
                </a:schemeClr>
              </a:solidFill>
              <a:ea typeface="ＭＳ Ｐゴシック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Reference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3469989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Conclusion and future work</a:t>
            </a:r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222287-1773-CC4C-BC1D-8E26D85BCD2D}"/>
              </a:ext>
            </a:extLst>
          </p:cNvPr>
          <p:cNvGrpSpPr/>
          <p:nvPr/>
        </p:nvGrpSpPr>
        <p:grpSpPr>
          <a:xfrm>
            <a:off x="659380" y="3754281"/>
            <a:ext cx="8149764" cy="2955818"/>
            <a:chOff x="633377" y="2495942"/>
            <a:chExt cx="8175889" cy="30048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7886E2-0F68-1940-A72E-844C4F25CEFC}"/>
                </a:ext>
              </a:extLst>
            </p:cNvPr>
            <p:cNvGrpSpPr/>
            <p:nvPr/>
          </p:nvGrpSpPr>
          <p:grpSpPr>
            <a:xfrm>
              <a:off x="633377" y="3027236"/>
              <a:ext cx="3215964" cy="2473602"/>
              <a:chOff x="387943" y="2785158"/>
              <a:chExt cx="4122638" cy="36222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353E8B6-C9DE-F945-A5E1-2B639720ACEE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234" y="2785158"/>
                <a:ext cx="4081347" cy="270386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1DFEF1-5E99-2243-8132-3661CE256856}"/>
                  </a:ext>
                </a:extLst>
              </p:cNvPr>
              <p:cNvSpPr/>
              <p:nvPr/>
            </p:nvSpPr>
            <p:spPr>
              <a:xfrm>
                <a:off x="387943" y="5628500"/>
                <a:ext cx="4122638" cy="778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MS Gothic" panose="020B0609070205080204" pitchFamily="49" charset="-128"/>
                    <a:ea typeface="MS Gothic" panose="020B0609070205080204" pitchFamily="49" charset="-128"/>
                  </a:rPr>
                  <a:t>The implement of authoring tool for Japanese history.</a:t>
                </a:r>
              </a:p>
            </p:txBody>
          </p:sp>
        </p:grpSp>
        <p:pic>
          <p:nvPicPr>
            <p:cNvPr id="10" name="Picture 9" descr="../../../../../../../../../Desktop/w">
              <a:extLst>
                <a:ext uri="{FF2B5EF4-FFF2-40B4-BE49-F238E27FC236}">
                  <a16:creationId xmlns:a16="http://schemas.microsoft.com/office/drawing/2014/main" id="{9BD82525-9AE3-3E43-A45F-7A7E4BBCAAE0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322" y="3027236"/>
              <a:ext cx="2411967" cy="18464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2BF722-A6BD-B649-953E-3B0EFF33E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877" y="4300656"/>
              <a:ext cx="1789389" cy="6939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3F02C2-44C3-AD4B-9EFF-CC09526CF7F4}"/>
                </a:ext>
              </a:extLst>
            </p:cNvPr>
            <p:cNvSpPr txBox="1"/>
            <p:nvPr/>
          </p:nvSpPr>
          <p:spPr>
            <a:xfrm>
              <a:off x="1387686" y="2495942"/>
              <a:ext cx="1794857" cy="417452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S Gothic" panose="020B0609070205080204" pitchFamily="49" charset="-128"/>
                  <a:ea typeface="MS Gothic" panose="020B0609070205080204" pitchFamily="49" charset="-128"/>
                  <a:sym typeface="Arial"/>
                </a:rPr>
                <a:t>①</a:t>
              </a:r>
              <a:r>
                <a:rPr kumimoji="0" lang="en-US" sz="2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S Gothic" panose="020B0609070205080204" pitchFamily="49" charset="-128"/>
                  <a:ea typeface="MS Gothic" panose="020B0609070205080204" pitchFamily="49" charset="-128"/>
                  <a:sym typeface="Arial"/>
                </a:rPr>
                <a:t>ePub</a:t>
              </a:r>
              <a:r>
                <a:rPr lang="en-US" sz="20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 </a:t>
              </a: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S Gothic" panose="020B0609070205080204" pitchFamily="49" charset="-128"/>
                  <a:ea typeface="MS Gothic" panose="020B0609070205080204" pitchFamily="49" charset="-128"/>
                  <a:sym typeface="Arial"/>
                </a:rPr>
                <a:t>Book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DB3CF8-805D-B74F-890E-8382B98CCF38}"/>
                </a:ext>
              </a:extLst>
            </p:cNvPr>
            <p:cNvSpPr txBox="1"/>
            <p:nvPr/>
          </p:nvSpPr>
          <p:spPr>
            <a:xfrm>
              <a:off x="4186643" y="2506644"/>
              <a:ext cx="3565095" cy="40675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S Gothic" panose="020B0609070205080204" pitchFamily="49" charset="-128"/>
                  <a:ea typeface="MS Gothic" panose="020B0609070205080204" pitchFamily="49" charset="-128"/>
                  <a:sym typeface="Arial"/>
                </a:rPr>
                <a:t>②</a:t>
              </a: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S Gothic" panose="020B0609070205080204" pitchFamily="49" charset="-128"/>
                  <a:ea typeface="MS Gothic" panose="020B0609070205080204" pitchFamily="49" charset="-128"/>
                  <a:sym typeface="Arial"/>
                </a:rPr>
                <a:t>Book viewer supporting LA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62EEF7-71D5-7342-A675-338D6B4660A8}"/>
                </a:ext>
              </a:extLst>
            </p:cNvPr>
            <p:cNvSpPr/>
            <p:nvPr/>
          </p:nvSpPr>
          <p:spPr>
            <a:xfrm>
              <a:off x="4454699" y="4968931"/>
              <a:ext cx="3459873" cy="531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The implement of architecture for reading log data extraction.</a:t>
              </a:r>
            </a:p>
          </p:txBody>
        </p:sp>
      </p:grp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0CFD936F-16DB-3341-AAEB-3F7CE4124F43}"/>
              </a:ext>
            </a:extLst>
          </p:cNvPr>
          <p:cNvSpPr txBox="1">
            <a:spLocks/>
          </p:cNvSpPr>
          <p:nvPr/>
        </p:nvSpPr>
        <p:spPr>
          <a:xfrm>
            <a:off x="457199" y="1565975"/>
            <a:ext cx="8314013" cy="501851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altLang="ja-JP" sz="220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Conclusion </a:t>
            </a:r>
            <a:endParaRPr lang="en-US" sz="2200" dirty="0">
              <a:solidFill>
                <a:schemeClr val="tx1"/>
              </a:solidFill>
              <a:latin typeface="ＭＳ ゴシック"/>
              <a:ea typeface="ＭＳ ゴシック"/>
              <a:cs typeface="ＭＳ ゴシック"/>
              <a:sym typeface="ＭＳ ゴシック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97D61-B455-0542-B1F3-40EB1E0D6E6F}"/>
              </a:ext>
            </a:extLst>
          </p:cNvPr>
          <p:cNvSpPr/>
          <p:nvPr/>
        </p:nvSpPr>
        <p:spPr>
          <a:xfrm>
            <a:off x="457198" y="2363769"/>
            <a:ext cx="84963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An integrated educational material development framework </a:t>
            </a:r>
            <a:r>
              <a:rPr 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based on linked data supporting learning analytics to support teachers to develop the educational material efficiently and conveniently </a:t>
            </a:r>
            <a:r>
              <a:rPr lang="en-US" sz="2000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was proposed</a:t>
            </a:r>
            <a:r>
              <a:rPr 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3216200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Conclusion and future work</a:t>
            </a:r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D74144C-7D9A-0A47-A20F-3207D5422406}"/>
              </a:ext>
            </a:extLst>
          </p:cNvPr>
          <p:cNvSpPr txBox="1">
            <a:spLocks/>
          </p:cNvSpPr>
          <p:nvPr/>
        </p:nvSpPr>
        <p:spPr>
          <a:xfrm>
            <a:off x="457199" y="1565975"/>
            <a:ext cx="8314013" cy="501851"/>
          </a:xfrm>
          <a:prstGeom prst="rect">
            <a:avLst/>
          </a:prstGeom>
          <a:ln w="25400">
            <a:solidFill>
              <a:srgbClr val="000000"/>
            </a:solidFill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94904" marR="0" indent="-33770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158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668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259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831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403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975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54779" marR="0" indent="-29717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0" lvl="1" indent="0" hangingPunct="1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sz="220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  <a:sym typeface="ＭＳ ゴシック"/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6FB964-891E-DE4C-A681-116A70F96A1B}"/>
              </a:ext>
            </a:extLst>
          </p:cNvPr>
          <p:cNvSpPr/>
          <p:nvPr/>
        </p:nvSpPr>
        <p:spPr>
          <a:xfrm>
            <a:off x="457199" y="2418279"/>
            <a:ext cx="81381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hangingPunct="1">
              <a:spcBef>
                <a:spcPts val="600"/>
              </a:spcBef>
              <a:buFont typeface="Arial" panose="020B0604020202020204" pitchFamily="34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sz="2000" dirty="0">
                <a:solidFill>
                  <a:schemeClr val="tx1"/>
                </a:solidFill>
                <a:latin typeface="ＭＳ ゴシック"/>
                <a:ea typeface="ＭＳ ゴシック"/>
              </a:rPr>
              <a:t>Generating </a:t>
            </a:r>
            <a:r>
              <a:rPr lang="en-US" sz="2000" dirty="0" err="1">
                <a:solidFill>
                  <a:schemeClr val="tx1"/>
                </a:solidFill>
                <a:latin typeface="ＭＳ ゴシック"/>
                <a:ea typeface="ＭＳ ゴシック"/>
              </a:rPr>
              <a:t>ePub</a:t>
            </a:r>
            <a:r>
              <a:rPr lang="en-US" sz="2000" dirty="0">
                <a:solidFill>
                  <a:schemeClr val="tx1"/>
                </a:solidFill>
                <a:latin typeface="ＭＳ ゴシック"/>
                <a:ea typeface="ＭＳ ゴシック"/>
              </a:rPr>
              <a:t> format book automatically.</a:t>
            </a:r>
          </a:p>
          <a:p>
            <a:pPr marL="342900" lvl="1" indent="-342900" hangingPunct="1">
              <a:spcBef>
                <a:spcPts val="600"/>
              </a:spcBef>
              <a:buFont typeface="Arial" panose="020B0604020202020204" pitchFamily="34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endParaRPr lang="en-US" sz="2000" dirty="0">
              <a:solidFill>
                <a:schemeClr val="tx1"/>
              </a:solidFill>
              <a:latin typeface="ＭＳ ゴシック"/>
              <a:ea typeface="ＭＳ ゴシック"/>
            </a:endParaRPr>
          </a:p>
          <a:p>
            <a:pPr marL="342900" lvl="1" indent="-342900" hangingPunct="1">
              <a:spcBef>
                <a:spcPts val="600"/>
              </a:spcBef>
              <a:buFont typeface="Arial" panose="020B0604020202020204" pitchFamily="34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sz="2000" dirty="0">
                <a:solidFill>
                  <a:schemeClr val="tx1"/>
                </a:solidFill>
                <a:latin typeface="ＭＳ ゴシック"/>
                <a:ea typeface="ＭＳ ゴシック"/>
              </a:rPr>
              <a:t>More various learning activities information are able to be contained, such as notion, highlight, bookmark, session information and so on. </a:t>
            </a:r>
          </a:p>
          <a:p>
            <a:pPr marL="342900" lvl="1" indent="-342900" hangingPunct="1">
              <a:spcBef>
                <a:spcPts val="600"/>
              </a:spcBef>
              <a:buFont typeface="Arial" panose="020B0604020202020204" pitchFamily="34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endParaRPr lang="en-US" sz="2000" dirty="0">
              <a:solidFill>
                <a:schemeClr val="tx1"/>
              </a:solidFill>
              <a:latin typeface="ＭＳ ゴシック"/>
              <a:ea typeface="ＭＳ ゴシック"/>
            </a:endParaRPr>
          </a:p>
          <a:p>
            <a:pPr marL="342900" lvl="1" indent="-342900" hangingPunct="1">
              <a:spcBef>
                <a:spcPts val="600"/>
              </a:spcBef>
              <a:buFont typeface="Arial" panose="020B0604020202020204" pitchFamily="34" charset="0"/>
              <a:buChar char="•"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sz="2000" dirty="0"/>
              <a:t>Supporting to enhance learning and teaching based on learning analytics by collecting various educational big data from e-book. </a:t>
            </a:r>
            <a:endParaRPr lang="en-US" sz="2000" dirty="0">
              <a:solidFill>
                <a:schemeClr val="tx1"/>
              </a:solidFill>
              <a:latin typeface="ＭＳ ゴシック"/>
              <a:ea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0220899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750476" y="7620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41684" y="1491916"/>
            <a:ext cx="77804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[1] M. Chenguang, S. </a:t>
            </a:r>
            <a:r>
              <a:rPr lang="en-US" sz="1800" dirty="0" err="1"/>
              <a:t>Kulshrestha</a:t>
            </a:r>
            <a:r>
              <a:rPr lang="en-US" sz="1800" dirty="0"/>
              <a:t>, S. Wei, Y. Okada, and R. Bose, “LEARNING ANALYTICS FRAMEWORK FOR IOT SECURITY EDUCATION.” </a:t>
            </a:r>
          </a:p>
          <a:p>
            <a:r>
              <a:rPr lang="en-US" sz="1800" dirty="0"/>
              <a:t>[2]Ma Chenguang, </a:t>
            </a:r>
            <a:r>
              <a:rPr lang="en-US" sz="1800" dirty="0" err="1"/>
              <a:t>Srishti</a:t>
            </a:r>
            <a:r>
              <a:rPr lang="en-US" sz="1800" dirty="0"/>
              <a:t> </a:t>
            </a:r>
            <a:r>
              <a:rPr lang="en-US" sz="1800" dirty="0" err="1"/>
              <a:t>Kulshrestha</a:t>
            </a:r>
            <a:r>
              <a:rPr lang="en-US" sz="1800" dirty="0"/>
              <a:t>, Shi Wei, Yoshihiro Okada, </a:t>
            </a:r>
            <a:r>
              <a:rPr lang="en-US" sz="1800" dirty="0" err="1"/>
              <a:t>Ranjan</a:t>
            </a:r>
            <a:r>
              <a:rPr lang="en-US" sz="1800" dirty="0"/>
              <a:t> Bose, EDUCATIONAL MATERIAL DEVELOPMENT FRAMEWORK BASED ON LINKED DATA FOR IOT SECURITY, in </a:t>
            </a:r>
            <a:r>
              <a:rPr lang="en-US" sz="1800" dirty="0" err="1"/>
              <a:t>iCERI</a:t>
            </a:r>
            <a:r>
              <a:rPr lang="en-US" sz="1800" dirty="0"/>
              <a:t> 2017, 16-18, Nov., 2017. </a:t>
            </a:r>
          </a:p>
          <a:p>
            <a:r>
              <a:rPr lang="en-US" sz="1800" dirty="0"/>
              <a:t>[3] H. </a:t>
            </a:r>
            <a:r>
              <a:rPr lang="en-US" sz="1800" dirty="0" err="1"/>
              <a:t>Takubo</a:t>
            </a:r>
            <a:r>
              <a:rPr lang="en-US" sz="1800" dirty="0"/>
              <a:t>, “Educational Material Development System Based on Linked Open Data (in Japanese)”, Graduation thesis, Faculty of Science, Kyushu University (2017). </a:t>
            </a:r>
          </a:p>
          <a:p>
            <a:r>
              <a:rPr lang="en-US" sz="1800" dirty="0"/>
              <a:t>[4] Nakamura, S. and Okada, Y. : Learning Analytics Using </a:t>
            </a:r>
            <a:r>
              <a:rPr lang="en-US" sz="1800" dirty="0" err="1"/>
              <a:t>BookLooper</a:t>
            </a:r>
            <a:r>
              <a:rPr lang="en-US" sz="1800" dirty="0"/>
              <a:t> and Time-tunnel, INTED 2017, pp. 8767-8776.</a:t>
            </a:r>
          </a:p>
          <a:p>
            <a:r>
              <a:rPr lang="en-US" sz="1800" dirty="0"/>
              <a:t>[5] Nakamura, S., Kaneko, K., Okada, Y., Yin, C. and Ogata, H. : Cubic Gantt Chart as Visualization Tool for Learning Activity Data, The 1st workshop on e-Book-based Educational Big Data for Enhancing Teaching and Learning of ICCE2015, pp. 649-658.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Main Reference</a:t>
            </a:r>
          </a:p>
        </p:txBody>
      </p:sp>
    </p:spTree>
    <p:extLst>
      <p:ext uri="{BB962C8B-B14F-4D97-AF65-F5344CB8AC3E}">
        <p14:creationId xmlns:p14="http://schemas.microsoft.com/office/powerpoint/2010/main" val="157168148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509337" y="3351463"/>
            <a:ext cx="7772400" cy="990600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1"/>
                </a:solidFill>
                <a:latin typeface="MS Gothic" charset="-128"/>
                <a:ea typeface="MS Gothic" charset="-128"/>
                <a:cs typeface="MS Gothic" charset="-128"/>
              </a:rPr>
              <a:t>Thanks for </a:t>
            </a:r>
            <a:r>
              <a:rPr lang="en-US" sz="3600" b="1">
                <a:solidFill>
                  <a:schemeClr val="tx1"/>
                </a:solidFill>
                <a:latin typeface="MS Gothic" charset="-128"/>
                <a:ea typeface="MS Gothic" charset="-128"/>
                <a:cs typeface="MS Gothic" charset="-128"/>
              </a:rPr>
              <a:t>your attention!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726201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7283154" cy="443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2592"/>
            </a:pPr>
            <a:r>
              <a:rPr lang="en-US" b="1" dirty="0">
                <a:latin typeface="MS Gothic" charset="-128"/>
                <a:ea typeface="MS Gothic" charset="-128"/>
                <a:cs typeface="MS Gothic" charset="-128"/>
              </a:rPr>
              <a:t>Introduction of methodology and implementation</a:t>
            </a:r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13" y="3349336"/>
            <a:ext cx="3210751" cy="2210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8" y="3268777"/>
            <a:ext cx="3382987" cy="2373209"/>
          </a:xfrm>
          <a:prstGeom prst="rect">
            <a:avLst/>
          </a:prstGeom>
        </p:spPr>
      </p:pic>
      <p:sp>
        <p:nvSpPr>
          <p:cNvPr id="11" name="コンテンツ プレースホルダー 4"/>
          <p:cNvSpPr>
            <a:spLocks noGrp="1"/>
          </p:cNvSpPr>
          <p:nvPr>
            <p:ph type="body" sz="quarter" idx="1"/>
          </p:nvPr>
        </p:nvSpPr>
        <p:spPr>
          <a:xfrm>
            <a:off x="457199" y="1565975"/>
            <a:ext cx="8314013" cy="501851"/>
          </a:xfrm>
          <a:prstGeom prst="rect">
            <a:avLst/>
          </a:prstGeom>
          <a:ln w="25400">
            <a:solidFill>
              <a:srgbClr val="000000"/>
            </a:solidFill>
            <a:round/>
          </a:ln>
        </p:spPr>
        <p:txBody>
          <a:bodyPr>
            <a:normAutofit/>
          </a:bodyPr>
          <a:lstStyle/>
          <a:p>
            <a:pPr marL="0" lvl="1" indent="0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>
                <a:solidFill>
                  <a:srgbClr val="FF0000"/>
                </a:solidFill>
              </a:rPr>
              <a:t>① </a:t>
            </a:r>
            <a:r>
              <a:rPr lang="en-US" altLang="ja-JP" dirty="0">
                <a:solidFill>
                  <a:srgbClr val="FF0000"/>
                </a:solidFill>
              </a:rPr>
              <a:t>Contextual knowledge management based on linked data 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9"/>
          <p:cNvSpPr txBox="1"/>
          <p:nvPr/>
        </p:nvSpPr>
        <p:spPr>
          <a:xfrm>
            <a:off x="406168" y="2242212"/>
            <a:ext cx="7613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Ø"/>
              <a:defRPr/>
            </a:pPr>
            <a:r>
              <a:rPr lang="en-US" altLang="ja-JP" sz="2200" b="1" dirty="0">
                <a:solidFill>
                  <a:srgbClr val="FF0000"/>
                </a:solidFill>
                <a:latin typeface="MS PMincho" charset="-128"/>
                <a:ea typeface="MS PMincho" charset="-128"/>
                <a:cs typeface="MS PMincho" charset="-128"/>
              </a:rPr>
              <a:t>Link the same data entity saved in different 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8FDC36-2E66-9C4C-99DE-68B5AA058027}"/>
              </a:ext>
            </a:extLst>
          </p:cNvPr>
          <p:cNvGrpSpPr/>
          <p:nvPr/>
        </p:nvGrpSpPr>
        <p:grpSpPr>
          <a:xfrm>
            <a:off x="2620813" y="3103997"/>
            <a:ext cx="3578819" cy="2755764"/>
            <a:chOff x="2620813" y="3103997"/>
            <a:chExt cx="3578819" cy="275576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31" y="3103997"/>
              <a:ext cx="2005100" cy="27009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09CBF33-60AB-CE44-9879-0D0B55B24E92}"/>
                </a:ext>
              </a:extLst>
            </p:cNvPr>
            <p:cNvSpPr txBox="1"/>
            <p:nvPr/>
          </p:nvSpPr>
          <p:spPr>
            <a:xfrm>
              <a:off x="2620813" y="5521209"/>
              <a:ext cx="3578819" cy="338552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1600" dirty="0"/>
                <a:t>Owl(the w3c web ontology language)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857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750476" y="7620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7" name="タイトル 1"/>
          <p:cNvSpPr txBox="1">
            <a:spLocks/>
          </p:cNvSpPr>
          <p:nvPr/>
        </p:nvSpPr>
        <p:spPr>
          <a:xfrm>
            <a:off x="509953" y="365125"/>
            <a:ext cx="111310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S Gothic" charset="-128"/>
                <a:ea typeface="MS Gothic" charset="-128"/>
                <a:cs typeface="MS Gothic" charset="-128"/>
              </a:rPr>
              <a:t>Outline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ＭＳ Ｐゴシック" charset="-128"/>
                <a:cs typeface=""/>
              </a:rPr>
              <a:t> 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ＭＳ Ｐゴシック" charset="-128"/>
              <a:cs typeface=""/>
            </a:endParaRPr>
          </a:p>
        </p:txBody>
      </p:sp>
      <p:sp>
        <p:nvSpPr>
          <p:cNvPr id="18" name="コンテンツ プレースホルダー 2"/>
          <p:cNvSpPr txBox="1">
            <a:spLocks/>
          </p:cNvSpPr>
          <p:nvPr/>
        </p:nvSpPr>
        <p:spPr>
          <a:xfrm>
            <a:off x="509953" y="1444752"/>
            <a:ext cx="8240523" cy="473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lvl="0">
              <a:defRPr/>
            </a:pPr>
            <a:r>
              <a:rPr lang="en-US" altLang="ja-JP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The background and objective</a:t>
            </a:r>
            <a:r>
              <a:rPr lang="zh-Hans" altLang="en-US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 </a:t>
            </a:r>
            <a:r>
              <a:rPr lang="en-US" altLang="zh-Hans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of research</a:t>
            </a:r>
            <a:r>
              <a:rPr lang="en-US" altLang="ja-JP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 </a:t>
            </a:r>
          </a:p>
          <a:p>
            <a:pPr lvl="0"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Overview of educational material development framework </a:t>
            </a:r>
          </a:p>
          <a:p>
            <a:pPr lvl="0"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Introduction of methodology and implementation</a:t>
            </a:r>
          </a:p>
          <a:p>
            <a:pPr lvl="0"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Conclusion and future work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  <a:ea typeface="ＭＳ Ｐゴシック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Reference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1056397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6491066" cy="457082"/>
          </a:xfrm>
          <a:prstGeom prst="rect">
            <a:avLst/>
          </a:prstGeom>
        </p:spPr>
        <p:txBody>
          <a:bodyPr>
            <a:normAutofit/>
          </a:bodyPr>
          <a:lstStyle>
            <a:lvl1pPr defTabSz="813816">
              <a:defRPr sz="2848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algn="l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US" sz="2300" b="1" dirty="0">
                <a:latin typeface="MS Gothic" charset="-128"/>
                <a:ea typeface="MS Gothic" charset="-128"/>
                <a:cs typeface="MS Gothic" charset="-128"/>
              </a:rPr>
              <a:t>The background of research</a:t>
            </a:r>
            <a:endParaRPr sz="2300" b="1" dirty="0">
              <a:latin typeface="MS Gothic" charset="-128"/>
              <a:ea typeface="MS Gothic" charset="-128"/>
              <a:cs typeface="MS Gothic" charset="-128"/>
              <a:sym typeface="ＭＳ Ｐゴシック"/>
            </a:endParaRPr>
          </a:p>
        </p:txBody>
      </p:sp>
      <p:sp>
        <p:nvSpPr>
          <p:cNvPr id="59" name="コンテンツ プレースホルダー 4"/>
          <p:cNvSpPr>
            <a:spLocks noGrp="1"/>
          </p:cNvSpPr>
          <p:nvPr>
            <p:ph type="body" sz="quarter" idx="1"/>
          </p:nvPr>
        </p:nvSpPr>
        <p:spPr>
          <a:xfrm>
            <a:off x="439760" y="1541347"/>
            <a:ext cx="7886701" cy="528601"/>
          </a:xfrm>
          <a:prstGeom prst="rect">
            <a:avLst/>
          </a:prstGeom>
          <a:ln w="25400">
            <a:solidFill>
              <a:srgbClr val="000000"/>
            </a:solidFill>
            <a:round/>
          </a:ln>
        </p:spPr>
        <p:txBody>
          <a:bodyPr>
            <a:normAutofit/>
          </a:bodyPr>
          <a:lstStyle/>
          <a:p>
            <a:pPr marL="0" lvl="1" indent="0" algn="l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dirty="0">
                <a:solidFill>
                  <a:schemeClr val="tx1"/>
                </a:solidFill>
              </a:rPr>
              <a:t>E-Learning plays an important role in higher education.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0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750476" y="76200"/>
            <a:ext cx="203025" cy="2979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27693-1656-5C42-B921-00B5F3A02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56" y="2318120"/>
            <a:ext cx="3996313" cy="2635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E7E73-E58F-5F40-9C4F-869D40429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8" y="3017966"/>
            <a:ext cx="3013801" cy="2015081"/>
          </a:xfrm>
          <a:prstGeom prst="rect">
            <a:avLst/>
          </a:prstGeom>
        </p:spPr>
      </p:pic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4251C7C9-75F1-3144-924C-6E6837DD8CD8}"/>
              </a:ext>
            </a:extLst>
          </p:cNvPr>
          <p:cNvSpPr/>
          <p:nvPr/>
        </p:nvSpPr>
        <p:spPr>
          <a:xfrm>
            <a:off x="3390898" y="3438370"/>
            <a:ext cx="611869" cy="748692"/>
          </a:xfrm>
          <a:prstGeom prst="stripedRightArrow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FF3605-01D2-864D-B2CB-CAA879E0634A}"/>
              </a:ext>
            </a:extLst>
          </p:cNvPr>
          <p:cNvSpPr txBox="1"/>
          <p:nvPr/>
        </p:nvSpPr>
        <p:spPr>
          <a:xfrm>
            <a:off x="178908" y="5273181"/>
            <a:ext cx="3503930" cy="646329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altLang="ja-JP" sz="18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S PMincho" charset="-128"/>
              </a:rPr>
              <a:t>Information communication technology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1A62A1-9846-AD44-AADE-3C24D20B297F}"/>
              </a:ext>
            </a:extLst>
          </p:cNvPr>
          <p:cNvSpPr txBox="1"/>
          <p:nvPr/>
        </p:nvSpPr>
        <p:spPr>
          <a:xfrm>
            <a:off x="4002767" y="5201542"/>
            <a:ext cx="4877138" cy="1200327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ja-JP" altLang="en-US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①</a:t>
            </a:r>
            <a:r>
              <a:rPr lang="en-US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Allowing learning to be individualized </a:t>
            </a:r>
          </a:p>
          <a:p>
            <a:r>
              <a:rPr lang="ja-JP" altLang="en-US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②</a:t>
            </a:r>
            <a:r>
              <a:rPr lang="en-US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Enhancing</a:t>
            </a:r>
            <a:r>
              <a:rPr lang="zh-Hans" altLang="en-US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learners’ interactions </a:t>
            </a:r>
          </a:p>
          <a:p>
            <a:r>
              <a:rPr lang="ja-JP" altLang="en-US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③</a:t>
            </a:r>
            <a:r>
              <a:rPr lang="en-US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Transforming the role of the teacher</a:t>
            </a:r>
          </a:p>
          <a:p>
            <a:r>
              <a:rPr lang="en-US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20673277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8" y="2917128"/>
            <a:ext cx="2268245" cy="3585560"/>
          </a:xfrm>
          <a:prstGeom prst="rect">
            <a:avLst/>
          </a:prstGeom>
        </p:spPr>
      </p:pic>
      <p:sp>
        <p:nvSpPr>
          <p:cNvPr id="55" name="コンテンツ プレースホルダー 4"/>
          <p:cNvSpPr>
            <a:spLocks noGrp="1"/>
          </p:cNvSpPr>
          <p:nvPr>
            <p:ph type="body" sz="quarter" idx="1"/>
          </p:nvPr>
        </p:nvSpPr>
        <p:spPr>
          <a:xfrm>
            <a:off x="439760" y="1541347"/>
            <a:ext cx="8310716" cy="807534"/>
          </a:xfrm>
          <a:prstGeom prst="rect">
            <a:avLst/>
          </a:prstGeom>
          <a:ln w="25400">
            <a:solidFill>
              <a:srgbClr val="000000"/>
            </a:solidFill>
            <a:round/>
          </a:ln>
        </p:spPr>
        <p:txBody>
          <a:bodyPr>
            <a:normAutofit fontScale="92500"/>
          </a:bodyPr>
          <a:lstStyle/>
          <a:p>
            <a:pPr marL="0" lvl="1" indent="0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dirty="0">
                <a:solidFill>
                  <a:schemeClr val="tx1"/>
                </a:solidFill>
              </a:rPr>
              <a:t>Kyushu University:</a:t>
            </a:r>
            <a:r>
              <a:rPr lang="ja-JP" altLang="en-US" dirty="0">
                <a:solidFill>
                  <a:schemeClr val="tx1"/>
                </a:solidFill>
              </a:rPr>
              <a:t>①</a:t>
            </a:r>
            <a:r>
              <a:rPr lang="en-US" dirty="0">
                <a:solidFill>
                  <a:schemeClr val="tx1"/>
                </a:solidFill>
              </a:rPr>
              <a:t>BYOD(Bring Your Own Device)</a:t>
            </a:r>
          </a:p>
          <a:p>
            <a:pPr marL="0" lvl="1" indent="0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>
                <a:solidFill>
                  <a:schemeClr val="tx1"/>
                </a:solidFill>
              </a:rPr>
              <a:t>　　　　　　　　　②</a:t>
            </a:r>
            <a:r>
              <a:rPr lang="en-US" dirty="0">
                <a:solidFill>
                  <a:schemeClr val="tx1"/>
                </a:solidFill>
              </a:rPr>
              <a:t>M2B(MITSUBA)e-Learning Management System</a:t>
            </a:r>
          </a:p>
        </p:txBody>
      </p:sp>
      <p:sp>
        <p:nvSpPr>
          <p:cNvPr id="5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750476" y="7620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7" name="TextBox 15"/>
          <p:cNvSpPr/>
          <p:nvPr/>
        </p:nvSpPr>
        <p:spPr>
          <a:xfrm>
            <a:off x="749437" y="5661247"/>
            <a:ext cx="2016226" cy="830998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9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9895" y="2547944"/>
            <a:ext cx="4766566" cy="1080123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TextBox 22"/>
          <p:cNvSpPr/>
          <p:nvPr/>
        </p:nvSpPr>
        <p:spPr>
          <a:xfrm>
            <a:off x="3943103" y="3439860"/>
            <a:ext cx="2016225" cy="830998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76200" dir="189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grpSp>
        <p:nvGrpSpPr>
          <p:cNvPr id="61" name="Group 60"/>
          <p:cNvGrpSpPr/>
          <p:nvPr/>
        </p:nvGrpSpPr>
        <p:grpSpPr>
          <a:xfrm>
            <a:off x="2982228" y="3028587"/>
            <a:ext cx="4042358" cy="2772609"/>
            <a:chOff x="2982228" y="3028587"/>
            <a:chExt cx="4042358" cy="2772609"/>
          </a:xfrm>
        </p:grpSpPr>
        <p:pic>
          <p:nvPicPr>
            <p:cNvPr id="62" name="Picture 21" descr="Picture 21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962"/>
            <a:stretch>
              <a:fillRect/>
            </a:stretch>
          </p:blipFill>
          <p:spPr>
            <a:xfrm>
              <a:off x="2982228" y="3028587"/>
              <a:ext cx="4042358" cy="2772609"/>
            </a:xfrm>
            <a:prstGeom prst="rect">
              <a:avLst/>
            </a:prstGeom>
            <a:ln w="12700">
              <a:solidFill>
                <a:srgbClr val="FF0000"/>
              </a:solidFill>
            </a:ln>
            <a:effectLst>
              <a:outerShdw blurRad="76200" dir="18900000" rotWithShape="0">
                <a:srgbClr val="000000">
                  <a:alpha val="20000"/>
                </a:srgbClr>
              </a:outerShdw>
            </a:effectLst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6204" y="4541090"/>
              <a:ext cx="2223168" cy="1120157"/>
            </a:xfrm>
            <a:prstGeom prst="rect">
              <a:avLst/>
            </a:prstGeom>
          </p:spPr>
        </p:pic>
      </p:grpSp>
      <p:sp>
        <p:nvSpPr>
          <p:cNvPr id="64" name="タイトル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6491066" cy="443136"/>
          </a:xfrm>
          <a:prstGeom prst="rect">
            <a:avLst/>
          </a:prstGeom>
        </p:spPr>
        <p:txBody>
          <a:bodyPr>
            <a:normAutofit/>
          </a:bodyPr>
          <a:lstStyle>
            <a:lvl1pPr defTabSz="813816">
              <a:defRPr sz="2848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US" sz="2300" b="1" dirty="0">
                <a:latin typeface="MS Gothic" charset="-128"/>
                <a:ea typeface="MS Gothic" charset="-128"/>
                <a:cs typeface="MS Gothic" charset="-128"/>
              </a:rPr>
              <a:t>The background of research</a:t>
            </a:r>
            <a:endParaRPr sz="2300" b="1" dirty="0">
              <a:latin typeface="MS Gothic" charset="-128"/>
              <a:ea typeface="MS Gothic" charset="-128"/>
              <a:cs typeface="MS Gothic" charset="-128"/>
              <a:sym typeface="ＭＳ Ｐゴシック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253FF5-BEFB-254F-AC70-F7A294137D72}"/>
              </a:ext>
            </a:extLst>
          </p:cNvPr>
          <p:cNvGrpSpPr/>
          <p:nvPr/>
        </p:nvGrpSpPr>
        <p:grpSpPr>
          <a:xfrm>
            <a:off x="7271216" y="3233978"/>
            <a:ext cx="1174692" cy="2276098"/>
            <a:chOff x="7310940" y="3684470"/>
            <a:chExt cx="1174692" cy="22760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116E6A-434A-AB4F-9B86-F2F4FEFCA442}"/>
                </a:ext>
              </a:extLst>
            </p:cNvPr>
            <p:cNvSpPr txBox="1"/>
            <p:nvPr/>
          </p:nvSpPr>
          <p:spPr>
            <a:xfrm>
              <a:off x="7310940" y="3684470"/>
              <a:ext cx="1174691" cy="40010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MS PMincho" charset="-128"/>
                  <a:ea typeface="MS PMincho" charset="-128"/>
                  <a:cs typeface="MS PMincho" charset="-128"/>
                </a:rPr>
                <a:t>View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4B6208-53CC-6444-9583-B6CF5D6F5F70}"/>
                </a:ext>
              </a:extLst>
            </p:cNvPr>
            <p:cNvSpPr txBox="1"/>
            <p:nvPr/>
          </p:nvSpPr>
          <p:spPr>
            <a:xfrm>
              <a:off x="7332592" y="4309800"/>
              <a:ext cx="1153040" cy="40010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MS PMincho" charset="-128"/>
                  <a:ea typeface="MS PMincho" charset="-128"/>
                  <a:cs typeface="MS PMincho" charset="-128"/>
                </a:rPr>
                <a:t>Note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29819A-632A-3447-8547-A09AF85B2B4C}"/>
                </a:ext>
              </a:extLst>
            </p:cNvPr>
            <p:cNvSpPr txBox="1"/>
            <p:nvPr/>
          </p:nvSpPr>
          <p:spPr>
            <a:xfrm>
              <a:off x="7332592" y="4935130"/>
              <a:ext cx="1153040" cy="40010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MS PMincho" charset="-128"/>
                  <a:ea typeface="MS PMincho" charset="-128"/>
                  <a:cs typeface="MS PMincho" charset="-128"/>
                </a:rPr>
                <a:t>Highlight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A0AFF-3AD9-5D40-8702-5C752DCA0098}"/>
                </a:ext>
              </a:extLst>
            </p:cNvPr>
            <p:cNvSpPr txBox="1"/>
            <p:nvPr/>
          </p:nvSpPr>
          <p:spPr>
            <a:xfrm>
              <a:off x="7332592" y="5560460"/>
              <a:ext cx="1153040" cy="40010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chemeClr val="tx1"/>
                  </a:solidFill>
                  <a:latin typeface="MS PMincho" charset="-128"/>
                  <a:ea typeface="MS PMincho" charset="-128"/>
                  <a:cs typeface="MS PMincho" charset="-128"/>
                </a:rPr>
                <a:t>Bookmark</a:t>
              </a:r>
            </a:p>
          </p:txBody>
        </p:sp>
      </p:grp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5245AA5E-49C9-904D-8A7F-74B5F7C1E0FF}"/>
              </a:ext>
            </a:extLst>
          </p:cNvPr>
          <p:cNvSpPr/>
          <p:nvPr/>
        </p:nvSpPr>
        <p:spPr>
          <a:xfrm rot="19659461">
            <a:off x="2470718" y="5766842"/>
            <a:ext cx="611869" cy="748692"/>
          </a:xfrm>
          <a:prstGeom prst="stripedRightArrow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0B27FE-D2FB-324E-9962-D2A81638A5A4}"/>
              </a:ext>
            </a:extLst>
          </p:cNvPr>
          <p:cNvSpPr txBox="1"/>
          <p:nvPr/>
        </p:nvSpPr>
        <p:spPr>
          <a:xfrm>
            <a:off x="3127659" y="5897904"/>
            <a:ext cx="4370421" cy="400108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ja-JP" sz="2000" b="1" dirty="0" err="1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BookRoll</a:t>
            </a:r>
            <a:r>
              <a:rPr lang="en-US" altLang="ja-JP" sz="20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 – e-Book distribution system</a:t>
            </a:r>
          </a:p>
        </p:txBody>
      </p:sp>
    </p:spTree>
    <p:extLst>
      <p:ext uri="{BB962C8B-B14F-4D97-AF65-F5344CB8AC3E}">
        <p14:creationId xmlns:p14="http://schemas.microsoft.com/office/powerpoint/2010/main" val="15872303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5446" y="3020456"/>
            <a:ext cx="3989184" cy="24957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" name="Folded Corner 2"/>
          <p:cNvGrpSpPr/>
          <p:nvPr/>
        </p:nvGrpSpPr>
        <p:grpSpPr>
          <a:xfrm>
            <a:off x="5456356" y="3004483"/>
            <a:ext cx="2334340" cy="1332227"/>
            <a:chOff x="-482253" y="-2"/>
            <a:chExt cx="2021625" cy="1264032"/>
          </a:xfrm>
        </p:grpSpPr>
        <p:sp>
          <p:nvSpPr>
            <p:cNvPr id="55" name="Shape"/>
            <p:cNvSpPr/>
            <p:nvPr/>
          </p:nvSpPr>
          <p:spPr>
            <a:xfrm>
              <a:off x="-1" y="-2"/>
              <a:ext cx="769683" cy="126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2074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solidFill>
                    <a:schemeClr val="accent2"/>
                  </a:solidFill>
                </a:defRPr>
              </a:pPr>
              <a:endParaRPr dirty="0"/>
            </a:p>
          </p:txBody>
        </p:sp>
        <p:sp>
          <p:nvSpPr>
            <p:cNvPr id="56" name="Triangle"/>
            <p:cNvSpPr/>
            <p:nvPr/>
          </p:nvSpPr>
          <p:spPr>
            <a:xfrm>
              <a:off x="1478087" y="306411"/>
              <a:ext cx="61285" cy="61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58" name="ブックマーク"/>
            <p:cNvSpPr/>
            <p:nvPr/>
          </p:nvSpPr>
          <p:spPr>
            <a:xfrm>
              <a:off x="-482253" y="621991"/>
              <a:ext cx="1216016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lang="en-US" dirty="0"/>
                <a:t>Bookmark</a:t>
              </a:r>
              <a:endParaRPr dirty="0"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</p:txBody>
        </p:sp>
      </p:grpSp>
      <p:grpSp>
        <p:nvGrpSpPr>
          <p:cNvPr id="60" name="Folded Corner 15"/>
          <p:cNvGrpSpPr/>
          <p:nvPr/>
        </p:nvGrpSpPr>
        <p:grpSpPr>
          <a:xfrm>
            <a:off x="5776959" y="3771280"/>
            <a:ext cx="1253394" cy="687647"/>
            <a:chOff x="-177846" y="280557"/>
            <a:chExt cx="1253393" cy="687645"/>
          </a:xfrm>
          <a:solidFill>
            <a:schemeClr val="bg1"/>
          </a:solidFill>
        </p:grpSpPr>
        <p:sp>
          <p:nvSpPr>
            <p:cNvPr id="62" name="Triangle"/>
            <p:cNvSpPr/>
            <p:nvPr/>
          </p:nvSpPr>
          <p:spPr>
            <a:xfrm>
              <a:off x="1019433" y="280557"/>
              <a:ext cx="56114" cy="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64" name="ゲーム"/>
            <p:cNvSpPr/>
            <p:nvPr/>
          </p:nvSpPr>
          <p:spPr>
            <a:xfrm>
              <a:off x="-177846" y="568095"/>
              <a:ext cx="879251" cy="40010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lang="en-US" dirty="0"/>
                <a:t>Game </a:t>
              </a:r>
              <a:endParaRPr dirty="0"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</p:txBody>
        </p:sp>
      </p:grpSp>
      <p:grpSp>
        <p:nvGrpSpPr>
          <p:cNvPr id="65" name="Folded Corner 20"/>
          <p:cNvGrpSpPr/>
          <p:nvPr/>
        </p:nvGrpSpPr>
        <p:grpSpPr>
          <a:xfrm>
            <a:off x="5675276" y="4240869"/>
            <a:ext cx="1220342" cy="636077"/>
            <a:chOff x="-352630" y="316710"/>
            <a:chExt cx="1220338" cy="636075"/>
          </a:xfrm>
        </p:grpSpPr>
        <p:sp>
          <p:nvSpPr>
            <p:cNvPr id="67" name="Triangle"/>
            <p:cNvSpPr/>
            <p:nvPr/>
          </p:nvSpPr>
          <p:spPr>
            <a:xfrm>
              <a:off x="804363" y="316710"/>
              <a:ext cx="63345" cy="63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70" name="検索"/>
            <p:cNvSpPr/>
            <p:nvPr/>
          </p:nvSpPr>
          <p:spPr>
            <a:xfrm>
              <a:off x="-352630" y="552678"/>
              <a:ext cx="1127826" cy="40010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lang="en-US" dirty="0"/>
                <a:t>Search </a:t>
              </a:r>
              <a:endParaRPr dirty="0"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</p:txBody>
        </p:sp>
      </p:grpSp>
      <p:grpSp>
        <p:nvGrpSpPr>
          <p:cNvPr id="71" name="Folded Corner 21"/>
          <p:cNvGrpSpPr/>
          <p:nvPr/>
        </p:nvGrpSpPr>
        <p:grpSpPr>
          <a:xfrm>
            <a:off x="2421281" y="3271612"/>
            <a:ext cx="824042" cy="820544"/>
            <a:chOff x="545529" y="274660"/>
            <a:chExt cx="824041" cy="820542"/>
          </a:xfrm>
        </p:grpSpPr>
        <p:sp>
          <p:nvSpPr>
            <p:cNvPr id="74" name="Triangle"/>
            <p:cNvSpPr/>
            <p:nvPr/>
          </p:nvSpPr>
          <p:spPr>
            <a:xfrm>
              <a:off x="769106" y="274660"/>
              <a:ext cx="54935" cy="5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76" name="音楽"/>
            <p:cNvSpPr/>
            <p:nvPr/>
          </p:nvSpPr>
          <p:spPr>
            <a:xfrm>
              <a:off x="545529" y="695095"/>
              <a:ext cx="824041" cy="400107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lang="en-US" dirty="0"/>
                <a:t>Music </a:t>
              </a:r>
              <a:endParaRPr dirty="0"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</p:txBody>
        </p:sp>
      </p:grpSp>
      <p:grpSp>
        <p:nvGrpSpPr>
          <p:cNvPr id="77" name="Folded Corner 22"/>
          <p:cNvGrpSpPr/>
          <p:nvPr/>
        </p:nvGrpSpPr>
        <p:grpSpPr>
          <a:xfrm>
            <a:off x="2428582" y="3694123"/>
            <a:ext cx="1065184" cy="758052"/>
            <a:chOff x="690240" y="265123"/>
            <a:chExt cx="1065182" cy="758048"/>
          </a:xfrm>
        </p:grpSpPr>
        <p:sp>
          <p:nvSpPr>
            <p:cNvPr id="80" name="Triangle"/>
            <p:cNvSpPr/>
            <p:nvPr/>
          </p:nvSpPr>
          <p:spPr>
            <a:xfrm>
              <a:off x="1012155" y="265123"/>
              <a:ext cx="53027" cy="5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88" name="テキスト"/>
            <p:cNvSpPr/>
            <p:nvPr/>
          </p:nvSpPr>
          <p:spPr>
            <a:xfrm>
              <a:off x="690240" y="623065"/>
              <a:ext cx="1065182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lang="en-US" dirty="0"/>
                <a:t>Text </a:t>
              </a:r>
              <a:endParaRPr dirty="0"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</p:txBody>
        </p:sp>
      </p:grpSp>
      <p:grpSp>
        <p:nvGrpSpPr>
          <p:cNvPr id="89" name="Folded Corner 23"/>
          <p:cNvGrpSpPr/>
          <p:nvPr/>
        </p:nvGrpSpPr>
        <p:grpSpPr>
          <a:xfrm>
            <a:off x="2418854" y="4128248"/>
            <a:ext cx="795928" cy="756130"/>
            <a:chOff x="475155" y="267199"/>
            <a:chExt cx="795927" cy="756128"/>
          </a:xfrm>
        </p:grpSpPr>
        <p:sp>
          <p:nvSpPr>
            <p:cNvPr id="94" name="Triangle"/>
            <p:cNvSpPr/>
            <p:nvPr/>
          </p:nvSpPr>
          <p:spPr>
            <a:xfrm>
              <a:off x="742486" y="267199"/>
              <a:ext cx="53442" cy="53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97" name="動画"/>
            <p:cNvSpPr/>
            <p:nvPr/>
          </p:nvSpPr>
          <p:spPr>
            <a:xfrm>
              <a:off x="475155" y="623220"/>
              <a:ext cx="795927" cy="40010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chemeClr val="accent2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lang="en-US" dirty="0"/>
                <a:t>Video </a:t>
              </a:r>
              <a:endParaRPr dirty="0"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</p:txBody>
        </p:sp>
      </p:grpSp>
      <p:sp>
        <p:nvSpPr>
          <p:cNvPr id="98" name="タイトル 1"/>
          <p:cNvSpPr>
            <a:spLocks noGrp="1"/>
          </p:cNvSpPr>
          <p:nvPr>
            <p:ph type="title"/>
          </p:nvPr>
        </p:nvSpPr>
        <p:spPr>
          <a:xfrm>
            <a:off x="457198" y="342900"/>
            <a:ext cx="7941339" cy="77601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816">
              <a:defRPr sz="2848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 algn="l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US" sz="2300" b="1" dirty="0">
                <a:latin typeface="MS Gothic" charset="-128"/>
                <a:ea typeface="MS Gothic" charset="-128"/>
                <a:cs typeface="MS Gothic" charset="-128"/>
              </a:rPr>
              <a:t>The purpose of the study - Development framework for electronic educational material</a:t>
            </a:r>
            <a:endParaRPr sz="2300" b="1" dirty="0">
              <a:latin typeface="MS Gothic" charset="-128"/>
              <a:ea typeface="MS Gothic" charset="-128"/>
              <a:cs typeface="MS Gothic" charset="-128"/>
              <a:sym typeface="ＭＳ Ｐゴシック"/>
            </a:endParaRPr>
          </a:p>
        </p:txBody>
      </p:sp>
      <p:sp>
        <p:nvSpPr>
          <p:cNvPr id="99" name="コンテンツ プレースホルダー 4"/>
          <p:cNvSpPr>
            <a:spLocks noGrp="1"/>
          </p:cNvSpPr>
          <p:nvPr>
            <p:ph type="body" sz="quarter" idx="1"/>
          </p:nvPr>
        </p:nvSpPr>
        <p:spPr>
          <a:xfrm>
            <a:off x="439760" y="1541347"/>
            <a:ext cx="7886701" cy="1239582"/>
          </a:xfrm>
          <a:prstGeom prst="rect">
            <a:avLst/>
          </a:prstGeom>
          <a:ln w="25400">
            <a:solidFill>
              <a:srgbClr val="000000"/>
            </a:solidFill>
            <a:round/>
          </a:ln>
        </p:spPr>
        <p:txBody>
          <a:bodyPr>
            <a:normAutofit fontScale="92500" lnSpcReduction="20000"/>
          </a:bodyPr>
          <a:lstStyle/>
          <a:p>
            <a:pPr marL="0" lvl="1" indent="0" algn="l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dirty="0">
                <a:solidFill>
                  <a:schemeClr val="tx1"/>
                </a:solidFill>
              </a:rPr>
              <a:t>Research objective</a:t>
            </a:r>
          </a:p>
          <a:p>
            <a:pPr marL="0" lvl="1" indent="0" algn="l">
              <a:buSzTx/>
              <a:buNone/>
              <a:defRPr sz="2200"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en-US" dirty="0">
                <a:solidFill>
                  <a:schemeClr val="tx1"/>
                </a:solidFill>
              </a:rPr>
              <a:t>Proposing an integrated framework for educational material development to support teachers develop electronic educational material efficiently and conveniently.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0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750476" y="7620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1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95617" y="4226338"/>
            <a:ext cx="1811051" cy="1686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990" y="4138467"/>
            <a:ext cx="1667503" cy="155299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triped Right Arrow 13"/>
          <p:cNvSpPr/>
          <p:nvPr/>
        </p:nvSpPr>
        <p:spPr>
          <a:xfrm>
            <a:off x="1922641" y="4920981"/>
            <a:ext cx="696583" cy="305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296" y="5400"/>
                </a:lnTo>
                <a:lnTo>
                  <a:pt x="296" y="16200"/>
                </a:lnTo>
                <a:lnTo>
                  <a:pt x="0" y="16200"/>
                </a:lnTo>
                <a:close/>
                <a:moveTo>
                  <a:pt x="592" y="5400"/>
                </a:moveTo>
                <a:lnTo>
                  <a:pt x="1184" y="5400"/>
                </a:lnTo>
                <a:lnTo>
                  <a:pt x="1184" y="16200"/>
                </a:lnTo>
                <a:lnTo>
                  <a:pt x="592" y="16200"/>
                </a:lnTo>
                <a:close/>
                <a:moveTo>
                  <a:pt x="1480" y="5400"/>
                </a:moveTo>
                <a:lnTo>
                  <a:pt x="16864" y="5400"/>
                </a:lnTo>
                <a:lnTo>
                  <a:pt x="16864" y="0"/>
                </a:lnTo>
                <a:lnTo>
                  <a:pt x="21600" y="10800"/>
                </a:lnTo>
                <a:lnTo>
                  <a:pt x="16864" y="21600"/>
                </a:lnTo>
                <a:lnTo>
                  <a:pt x="16864" y="16200"/>
                </a:lnTo>
                <a:lnTo>
                  <a:pt x="1480" y="16200"/>
                </a:lnTo>
                <a:close/>
              </a:path>
            </a:pathLst>
          </a:custGeom>
          <a:solidFill>
            <a:srgbClr val="A3A3E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Striped Right Arrow 14"/>
          <p:cNvSpPr/>
          <p:nvPr/>
        </p:nvSpPr>
        <p:spPr>
          <a:xfrm>
            <a:off x="6027908" y="4972801"/>
            <a:ext cx="696583" cy="305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296" y="5400"/>
                </a:lnTo>
                <a:lnTo>
                  <a:pt x="296" y="16200"/>
                </a:lnTo>
                <a:lnTo>
                  <a:pt x="0" y="16200"/>
                </a:lnTo>
                <a:close/>
                <a:moveTo>
                  <a:pt x="592" y="5400"/>
                </a:moveTo>
                <a:lnTo>
                  <a:pt x="1184" y="5400"/>
                </a:lnTo>
                <a:lnTo>
                  <a:pt x="1184" y="16200"/>
                </a:lnTo>
                <a:lnTo>
                  <a:pt x="592" y="16200"/>
                </a:lnTo>
                <a:close/>
                <a:moveTo>
                  <a:pt x="1480" y="5400"/>
                </a:moveTo>
                <a:lnTo>
                  <a:pt x="16864" y="5400"/>
                </a:lnTo>
                <a:lnTo>
                  <a:pt x="16864" y="0"/>
                </a:lnTo>
                <a:lnTo>
                  <a:pt x="21600" y="10800"/>
                </a:lnTo>
                <a:lnTo>
                  <a:pt x="16864" y="21600"/>
                </a:lnTo>
                <a:lnTo>
                  <a:pt x="16864" y="16200"/>
                </a:lnTo>
                <a:lnTo>
                  <a:pt x="1480" y="16200"/>
                </a:lnTo>
                <a:close/>
              </a:path>
            </a:pathLst>
          </a:custGeom>
          <a:solidFill>
            <a:srgbClr val="A3A3E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Bent Arrow 16"/>
          <p:cNvSpPr/>
          <p:nvPr/>
        </p:nvSpPr>
        <p:spPr>
          <a:xfrm rot="10800000">
            <a:off x="1795209" y="5777979"/>
            <a:ext cx="5008604" cy="50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2150"/>
                </a:lnTo>
                <a:cubicBezTo>
                  <a:pt x="0" y="6931"/>
                  <a:pt x="426" y="2700"/>
                  <a:pt x="951" y="2700"/>
                </a:cubicBezTo>
                <a:lnTo>
                  <a:pt x="21057" y="2700"/>
                </a:lnTo>
                <a:lnTo>
                  <a:pt x="21057" y="0"/>
                </a:lnTo>
                <a:lnTo>
                  <a:pt x="21600" y="5400"/>
                </a:lnTo>
                <a:lnTo>
                  <a:pt x="21057" y="10800"/>
                </a:lnTo>
                <a:lnTo>
                  <a:pt x="21057" y="8100"/>
                </a:lnTo>
                <a:lnTo>
                  <a:pt x="951" y="8100"/>
                </a:lnTo>
                <a:cubicBezTo>
                  <a:pt x="726" y="8100"/>
                  <a:pt x="543" y="9913"/>
                  <a:pt x="543" y="12150"/>
                </a:cubicBezTo>
                <a:lnTo>
                  <a:pt x="543" y="21600"/>
                </a:lnTo>
                <a:close/>
              </a:path>
            </a:pathLst>
          </a:custGeom>
          <a:solidFill>
            <a:srgbClr val="A3A3E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6" name="Cloud 18"/>
          <p:cNvGrpSpPr/>
          <p:nvPr/>
        </p:nvGrpSpPr>
        <p:grpSpPr>
          <a:xfrm>
            <a:off x="5350704" y="5371494"/>
            <a:ext cx="2216138" cy="581832"/>
            <a:chOff x="56946" y="-17878"/>
            <a:chExt cx="1027658" cy="581831"/>
          </a:xfrm>
        </p:grpSpPr>
        <p:sp>
          <p:nvSpPr>
            <p:cNvPr id="107" name="Shape"/>
            <p:cNvSpPr/>
            <p:nvPr/>
          </p:nvSpPr>
          <p:spPr>
            <a:xfrm>
              <a:off x="86781" y="-17878"/>
              <a:ext cx="924736" cy="58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6FDAE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/>
              </a:pPr>
              <a:endParaRPr/>
            </a:p>
          </p:txBody>
        </p:sp>
        <p:sp>
          <p:nvSpPr>
            <p:cNvPr id="108" name="Shape"/>
            <p:cNvSpPr/>
            <p:nvPr/>
          </p:nvSpPr>
          <p:spPr>
            <a:xfrm>
              <a:off x="56946" y="29585"/>
              <a:ext cx="1027658" cy="49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/>
              </a:pPr>
              <a:endParaRPr/>
            </a:p>
          </p:txBody>
        </p:sp>
        <p:sp>
          <p:nvSpPr>
            <p:cNvPr id="109" name="配信"/>
            <p:cNvSpPr/>
            <p:nvPr/>
          </p:nvSpPr>
          <p:spPr>
            <a:xfrm>
              <a:off x="316441" y="85821"/>
              <a:ext cx="594713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lang="en-US" sz="1800" dirty="0"/>
                <a:t>Distribution</a:t>
              </a:r>
              <a:endParaRPr sz="1800" dirty="0"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</p:txBody>
        </p:sp>
      </p:grpSp>
      <p:grpSp>
        <p:nvGrpSpPr>
          <p:cNvPr id="110" name="Cloud 19"/>
          <p:cNvGrpSpPr/>
          <p:nvPr/>
        </p:nvGrpSpPr>
        <p:grpSpPr>
          <a:xfrm>
            <a:off x="1689026" y="5374266"/>
            <a:ext cx="1675542" cy="625106"/>
            <a:chOff x="100256" y="918888"/>
            <a:chExt cx="1147232" cy="581831"/>
          </a:xfrm>
        </p:grpSpPr>
        <p:sp>
          <p:nvSpPr>
            <p:cNvPr id="111" name="Shape"/>
            <p:cNvSpPr/>
            <p:nvPr/>
          </p:nvSpPr>
          <p:spPr>
            <a:xfrm>
              <a:off x="100256" y="918888"/>
              <a:ext cx="1121488" cy="58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6FDAE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/>
              </a:pPr>
              <a:endParaRPr dirty="0"/>
            </a:p>
          </p:txBody>
        </p:sp>
        <p:sp>
          <p:nvSpPr>
            <p:cNvPr id="112" name="開発"/>
            <p:cNvSpPr/>
            <p:nvPr/>
          </p:nvSpPr>
          <p:spPr>
            <a:xfrm>
              <a:off x="123494" y="1024900"/>
              <a:ext cx="1123994" cy="343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lang="en-US" sz="1800" dirty="0"/>
                <a:t>Development</a:t>
              </a:r>
              <a:endParaRPr sz="1800" dirty="0"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</p:txBody>
        </p:sp>
      </p:grpSp>
      <p:grpSp>
        <p:nvGrpSpPr>
          <p:cNvPr id="113" name="Can 5"/>
          <p:cNvGrpSpPr/>
          <p:nvPr/>
        </p:nvGrpSpPr>
        <p:grpSpPr>
          <a:xfrm>
            <a:off x="3579446" y="5545099"/>
            <a:ext cx="2349207" cy="514225"/>
            <a:chOff x="0" y="0"/>
            <a:chExt cx="1942082" cy="514224"/>
          </a:xfrm>
        </p:grpSpPr>
        <p:sp>
          <p:nvSpPr>
            <p:cNvPr id="114" name="Shape"/>
            <p:cNvSpPr/>
            <p:nvPr/>
          </p:nvSpPr>
          <p:spPr>
            <a:xfrm>
              <a:off x="0" y="0"/>
              <a:ext cx="1296148" cy="45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/>
              </a:pPr>
              <a:endParaRPr dirty="0"/>
            </a:p>
          </p:txBody>
        </p:sp>
        <p:sp>
          <p:nvSpPr>
            <p:cNvPr id="115" name="Oval"/>
            <p:cNvSpPr/>
            <p:nvPr/>
          </p:nvSpPr>
          <p:spPr>
            <a:xfrm>
              <a:off x="1" y="0"/>
              <a:ext cx="1296147" cy="114118"/>
            </a:xfrm>
            <a:prstGeom prst="ellipse">
              <a:avLst/>
            </a:prstGeom>
            <a:solidFill>
              <a:schemeClr val="accent3">
                <a:lumOff val="44000"/>
                <a:alpha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/>
              </a:pPr>
              <a:endParaRPr/>
            </a:p>
          </p:txBody>
        </p:sp>
        <p:sp>
          <p:nvSpPr>
            <p:cNvPr id="116" name="Line"/>
            <p:cNvSpPr/>
            <p:nvPr/>
          </p:nvSpPr>
          <p:spPr>
            <a:xfrm>
              <a:off x="0" y="0"/>
              <a:ext cx="1296147" cy="45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/>
              </a:pPr>
              <a:endParaRPr/>
            </a:p>
          </p:txBody>
        </p:sp>
        <p:sp>
          <p:nvSpPr>
            <p:cNvPr id="117" name="閲覧ログ"/>
            <p:cNvSpPr/>
            <p:nvPr/>
          </p:nvSpPr>
          <p:spPr>
            <a:xfrm>
              <a:off x="1" y="114117"/>
              <a:ext cx="1942081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lang="en-US" dirty="0">
                  <a:latin typeface="+mj-lt"/>
                  <a:ea typeface="+mj-ea"/>
                  <a:cs typeface="+mj-cs"/>
                  <a:sym typeface="Arial"/>
                </a:rPr>
                <a:t>Reading log</a:t>
              </a:r>
              <a:endParaRPr dirty="0">
                <a:latin typeface="ＭＳ Ｐゴシック"/>
                <a:ea typeface="ＭＳ Ｐゴシック"/>
                <a:cs typeface="ＭＳ Ｐゴシック"/>
                <a:sym typeface="ＭＳ Ｐゴシック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354165" y="5763241"/>
            <a:ext cx="1024763" cy="338552"/>
          </a:xfrm>
          <a:prstGeom prst="rect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dirty="0">
                <a:latin typeface="MS PMincho" charset="-128"/>
                <a:ea typeface="MS PMincho" charset="-128"/>
                <a:cs typeface="MS PMincho" charset="-128"/>
              </a:rPr>
              <a:t>Teachers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S PMincho" charset="-128"/>
              <a:ea typeface="MS PMincho" charset="-128"/>
              <a:cs typeface="MS PMincho" charset="-128"/>
              <a:sym typeface="Arial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536835" y="5788069"/>
            <a:ext cx="861702" cy="351844"/>
          </a:xfrm>
          <a:prstGeom prst="rect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dirty="0">
                <a:latin typeface="MS PMincho" charset="-128"/>
                <a:ea typeface="MS PMincho" charset="-128"/>
                <a:cs typeface="MS PMincho" charset="-128"/>
              </a:rPr>
              <a:t>Students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S PMincho" charset="-128"/>
              <a:ea typeface="MS PMincho" charset="-128"/>
              <a:cs typeface="MS PMincho" charset="-128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4691B-2E65-014F-8C80-C64230F7457E}"/>
              </a:ext>
            </a:extLst>
          </p:cNvPr>
          <p:cNvSpPr txBox="1"/>
          <p:nvPr/>
        </p:nvSpPr>
        <p:spPr>
          <a:xfrm>
            <a:off x="305356" y="3491994"/>
            <a:ext cx="188548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Hans" altLang="en-US" sz="2000" b="1" dirty="0">
                <a:solidFill>
                  <a:srgbClr val="FF0000"/>
                </a:solidFill>
              </a:rPr>
              <a:t>？</a:t>
            </a:r>
            <a:r>
              <a:rPr lang="en-US" altLang="zh-Hans" sz="2000" b="1" dirty="0">
                <a:solidFill>
                  <a:srgbClr val="FF0000"/>
                </a:solidFill>
              </a:rPr>
              <a:t>HOW to edit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ABE7B4-575D-0C4F-B93E-0A1C786860BC}"/>
              </a:ext>
            </a:extLst>
          </p:cNvPr>
          <p:cNvSpPr txBox="1"/>
          <p:nvPr/>
        </p:nvSpPr>
        <p:spPr>
          <a:xfrm>
            <a:off x="3385371" y="2874472"/>
            <a:ext cx="226682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Hans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？</a:t>
            </a:r>
            <a:r>
              <a:rPr lang="en-US" altLang="zh-Hans" sz="2000" b="1" dirty="0">
                <a:solidFill>
                  <a:srgbClr val="FF0000"/>
                </a:solidFill>
              </a:rPr>
              <a:t>WHAT format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0BBC01C-B4AB-1547-AF57-96455BCA9959}"/>
              </a:ext>
            </a:extLst>
          </p:cNvPr>
          <p:cNvSpPr txBox="1"/>
          <p:nvPr/>
        </p:nvSpPr>
        <p:spPr>
          <a:xfrm>
            <a:off x="6673847" y="3483590"/>
            <a:ext cx="196702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Hans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？</a:t>
            </a:r>
            <a:r>
              <a:rPr kumimoji="0" lang="en-US" altLang="zh-Han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HOW to view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90E824-D33F-B143-8450-8A7088A28A48}"/>
              </a:ext>
            </a:extLst>
          </p:cNvPr>
          <p:cNvSpPr txBox="1"/>
          <p:nvPr/>
        </p:nvSpPr>
        <p:spPr>
          <a:xfrm>
            <a:off x="2793993" y="6368552"/>
            <a:ext cx="328794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Hans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？</a:t>
            </a:r>
            <a:r>
              <a:rPr lang="en-US" altLang="zh-Hans" sz="2000" b="1" dirty="0">
                <a:solidFill>
                  <a:srgbClr val="FF0000"/>
                </a:solidFill>
              </a:rPr>
              <a:t>HOW to obtain feedback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8" name="星 7 81">
            <a:extLst>
              <a:ext uri="{FF2B5EF4-FFF2-40B4-BE49-F238E27FC236}">
                <a16:creationId xmlns:a16="http://schemas.microsoft.com/office/drawing/2014/main" id="{4BEE94A5-1E91-BD4D-A67A-64742037C768}"/>
              </a:ext>
            </a:extLst>
          </p:cNvPr>
          <p:cNvSpPr/>
          <p:nvPr/>
        </p:nvSpPr>
        <p:spPr>
          <a:xfrm>
            <a:off x="-157983" y="3893723"/>
            <a:ext cx="3348612" cy="1722477"/>
          </a:xfrm>
          <a:prstGeom prst="star7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S PMincho" charset="-128"/>
              </a:rPr>
              <a:t>Authoring tool based on linked data</a:t>
            </a:r>
            <a:endParaRPr kumimoji="1" lang="en-US" altLang="ja-JP" sz="2000" b="1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1" name="星 7 81">
            <a:extLst>
              <a:ext uri="{FF2B5EF4-FFF2-40B4-BE49-F238E27FC236}">
                <a16:creationId xmlns:a16="http://schemas.microsoft.com/office/drawing/2014/main" id="{29E372A7-3521-964A-8CE5-B07EAF3B2482}"/>
              </a:ext>
            </a:extLst>
          </p:cNvPr>
          <p:cNvSpPr/>
          <p:nvPr/>
        </p:nvSpPr>
        <p:spPr>
          <a:xfrm>
            <a:off x="2832138" y="3203365"/>
            <a:ext cx="2899077" cy="1502084"/>
          </a:xfrm>
          <a:prstGeom prst="star7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PDF format</a:t>
            </a:r>
          </a:p>
          <a:p>
            <a:pPr algn="ctr"/>
            <a:r>
              <a:rPr kumimoji="1" lang="en-US" altLang="ja-JP" sz="20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-&gt;</a:t>
            </a:r>
          </a:p>
          <a:p>
            <a:pPr algn="ctr"/>
            <a:r>
              <a:rPr kumimoji="1" lang="en-US" altLang="ja-JP" sz="2000" b="1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ePub</a:t>
            </a:r>
            <a:r>
              <a:rPr kumimoji="1" lang="en-US" altLang="ja-JP" sz="20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format</a:t>
            </a:r>
          </a:p>
        </p:txBody>
      </p:sp>
      <p:sp>
        <p:nvSpPr>
          <p:cNvPr id="82" name="星 7 81">
            <a:extLst>
              <a:ext uri="{FF2B5EF4-FFF2-40B4-BE49-F238E27FC236}">
                <a16:creationId xmlns:a16="http://schemas.microsoft.com/office/drawing/2014/main" id="{3448D902-A750-7840-9329-BF44E9191067}"/>
              </a:ext>
            </a:extLst>
          </p:cNvPr>
          <p:cNvSpPr/>
          <p:nvPr/>
        </p:nvSpPr>
        <p:spPr>
          <a:xfrm>
            <a:off x="5264515" y="3824179"/>
            <a:ext cx="4106361" cy="1554405"/>
          </a:xfrm>
          <a:prstGeom prst="star7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Web-based viewer for </a:t>
            </a:r>
            <a:r>
              <a:rPr kumimoji="1" lang="en-US" altLang="ja-JP" sz="2000" b="1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ePub</a:t>
            </a:r>
            <a:r>
              <a:rPr kumimoji="1" lang="en-US" altLang="ja-JP" sz="20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format material</a:t>
            </a:r>
          </a:p>
        </p:txBody>
      </p:sp>
      <p:sp>
        <p:nvSpPr>
          <p:cNvPr id="83" name="星 7 81">
            <a:extLst>
              <a:ext uri="{FF2B5EF4-FFF2-40B4-BE49-F238E27FC236}">
                <a16:creationId xmlns:a16="http://schemas.microsoft.com/office/drawing/2014/main" id="{07EFB14F-B9F3-EA4B-A9AC-4D75C82E91B7}"/>
              </a:ext>
            </a:extLst>
          </p:cNvPr>
          <p:cNvSpPr/>
          <p:nvPr/>
        </p:nvSpPr>
        <p:spPr>
          <a:xfrm>
            <a:off x="2065531" y="4826965"/>
            <a:ext cx="4590679" cy="1582348"/>
          </a:xfrm>
          <a:prstGeom prst="star7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Web-based viewer supporting learning analytics</a:t>
            </a:r>
          </a:p>
        </p:txBody>
      </p:sp>
    </p:spTree>
    <p:extLst>
      <p:ext uri="{BB962C8B-B14F-4D97-AF65-F5344CB8AC3E}">
        <p14:creationId xmlns:p14="http://schemas.microsoft.com/office/powerpoint/2010/main" val="2494609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9" grpId="0"/>
      <p:bldP spid="68" grpId="0"/>
      <p:bldP spid="72" grpId="0"/>
      <p:bldP spid="78" grpId="0" animBg="1"/>
      <p:bldP spid="81" grpId="0" animBg="1"/>
      <p:bldP spid="82" grpId="0" animBg="1"/>
      <p:bldP spid="8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750476" y="7620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7" name="タイトル 1"/>
          <p:cNvSpPr txBox="1">
            <a:spLocks/>
          </p:cNvSpPr>
          <p:nvPr/>
        </p:nvSpPr>
        <p:spPr>
          <a:xfrm>
            <a:off x="509953" y="365125"/>
            <a:ext cx="111310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S Gothic" charset="-128"/>
                <a:ea typeface="MS Gothic" charset="-128"/>
                <a:cs typeface="MS Gothic" charset="-128"/>
              </a:rPr>
              <a:t>Outline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ＭＳ Ｐゴシック" charset="-128"/>
                <a:cs typeface=""/>
              </a:rPr>
              <a:t> 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ＭＳ Ｐゴシック" charset="-128"/>
              <a:cs typeface=""/>
            </a:endParaRPr>
          </a:p>
        </p:txBody>
      </p:sp>
      <p:sp>
        <p:nvSpPr>
          <p:cNvPr id="18" name="コンテンツ プレースホルダー 2"/>
          <p:cNvSpPr txBox="1">
            <a:spLocks/>
          </p:cNvSpPr>
          <p:nvPr/>
        </p:nvSpPr>
        <p:spPr>
          <a:xfrm>
            <a:off x="509953" y="1444752"/>
            <a:ext cx="8240523" cy="473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The background of </a:t>
            </a:r>
            <a:r>
              <a:rPr lang="en-US" altLang="ja-JP" dirty="0" err="1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IoT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 security project &amp;education </a:t>
            </a:r>
          </a:p>
          <a:p>
            <a:pPr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Overview</a:t>
            </a:r>
            <a:r>
              <a:rPr lang="zh-CN" altLang="en-US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of e</a:t>
            </a:r>
            <a:r>
              <a:rPr lang="en-US" altLang="ja-JP" dirty="0">
                <a:solidFill>
                  <a:sysClr val="windowText" lastClr="000000"/>
                </a:solidFill>
                <a:latin typeface="Calibri"/>
                <a:ea typeface="ＭＳ Ｐゴシック" charset="-128"/>
                <a:cs typeface=""/>
              </a:rPr>
              <a:t>ducational material development framework </a:t>
            </a:r>
          </a:p>
          <a:p>
            <a:pPr lvl="0"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Introduction of methodology and implementation</a:t>
            </a:r>
          </a:p>
          <a:p>
            <a:pPr lvl="0"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Conclusion and future work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  <a:ea typeface="ＭＳ Ｐゴシック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Reference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34941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コンテンツ プレースホルダー 4"/>
          <p:cNvSpPr>
            <a:spLocks noGrp="1"/>
          </p:cNvSpPr>
          <p:nvPr>
            <p:ph type="body" sz="quarter" idx="1"/>
          </p:nvPr>
        </p:nvSpPr>
        <p:spPr>
          <a:xfrm>
            <a:off x="439760" y="1541348"/>
            <a:ext cx="7886701" cy="1295280"/>
          </a:xfrm>
          <a:prstGeom prst="rect">
            <a:avLst/>
          </a:prstGeom>
          <a:ln w="25400">
            <a:solidFill>
              <a:srgbClr val="000000"/>
            </a:solidFill>
            <a:round/>
          </a:ln>
        </p:spPr>
        <p:txBody>
          <a:bodyPr>
            <a:normAutofit fontScale="47500" lnSpcReduction="20000"/>
          </a:bodyPr>
          <a:lstStyle/>
          <a:p>
            <a:pPr>
              <a:defRPr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/>
              <a:t>①</a:t>
            </a:r>
            <a:r>
              <a:rPr lang="en-US" altLang="ja-JP" dirty="0"/>
              <a:t>How to collect , manage and edit the knowledge for electronic teaching material ?</a:t>
            </a:r>
          </a:p>
          <a:p>
            <a:pPr>
              <a:defRPr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/>
              <a:t>②</a:t>
            </a:r>
            <a:r>
              <a:rPr lang="en-US" altLang="ja-JP" dirty="0"/>
              <a:t>What kind of e-book format can be used to support multimedia contents?</a:t>
            </a:r>
          </a:p>
          <a:p>
            <a:pPr>
              <a:defRPr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/>
              <a:t>③</a:t>
            </a:r>
            <a:r>
              <a:rPr lang="en-US" altLang="ja-JP" dirty="0"/>
              <a:t>How can students view the electronic material created and distributed by teacher conveniently?</a:t>
            </a:r>
          </a:p>
          <a:p>
            <a:pPr>
              <a:defRPr>
                <a:latin typeface="ＭＳ ゴシック"/>
                <a:ea typeface="ＭＳ ゴシック"/>
                <a:cs typeface="ＭＳ ゴシック"/>
                <a:sym typeface="ＭＳ ゴシック"/>
              </a:defRPr>
            </a:pPr>
            <a:r>
              <a:rPr lang="ja-JP" altLang="en-US" dirty="0"/>
              <a:t>④</a:t>
            </a:r>
            <a:r>
              <a:rPr lang="en-US" altLang="ja-JP" dirty="0"/>
              <a:t>How can teachers obtain and make good sense about feedback from students after they reading the educational material distributed by them?</a:t>
            </a:r>
          </a:p>
        </p:txBody>
      </p:sp>
      <p:sp>
        <p:nvSpPr>
          <p:cNvPr id="24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664788" y="76200"/>
            <a:ext cx="288713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9" name="タイトル 1"/>
          <p:cNvSpPr>
            <a:spLocks noGrp="1"/>
          </p:cNvSpPr>
          <p:nvPr>
            <p:ph type="title"/>
          </p:nvPr>
        </p:nvSpPr>
        <p:spPr>
          <a:xfrm>
            <a:off x="457198" y="304800"/>
            <a:ext cx="7941339" cy="77601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816">
              <a:defRPr sz="2848">
                <a:latin typeface="ＭＳ Ｐゴシック"/>
                <a:ea typeface="ＭＳ Ｐゴシック"/>
                <a:cs typeface="ＭＳ Ｐゴシック"/>
                <a:sym typeface="ＭＳ Ｐゴシック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US" sz="2300" b="1" dirty="0">
                <a:latin typeface="MS Gothic" charset="-128"/>
                <a:ea typeface="MS Gothic" charset="-128"/>
                <a:cs typeface="MS Gothic" charset="-128"/>
              </a:rPr>
              <a:t>Overview of educational material development framework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55881" y="37522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RdfStoreUs">
            <a:extLst>
              <a:ext uri="{FF2B5EF4-FFF2-40B4-BE49-F238E27FC236}">
                <a16:creationId xmlns:a16="http://schemas.microsoft.com/office/drawing/2014/main" id="{256B3D09-16AD-8340-A393-19B7530F2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83" y="2990260"/>
            <a:ext cx="3554509" cy="15004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../../../../fram.png">
            <a:extLst>
              <a:ext uri="{FF2B5EF4-FFF2-40B4-BE49-F238E27FC236}">
                <a16:creationId xmlns:a16="http://schemas.microsoft.com/office/drawing/2014/main" id="{C59D6C8C-228F-3348-977C-021BCC83412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2990260"/>
            <a:ext cx="3909908" cy="1500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F9D8-A7DF-D143-8C3B-450A06ADC9C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989" y="4988167"/>
            <a:ext cx="2706624" cy="12946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F92DE99D-59CC-4C4E-BF43-37808DD98AC0}"/>
              </a:ext>
            </a:extLst>
          </p:cNvPr>
          <p:cNvSpPr/>
          <p:nvPr/>
        </p:nvSpPr>
        <p:spPr>
          <a:xfrm rot="2518711">
            <a:off x="1405056" y="5596149"/>
            <a:ext cx="854924" cy="748692"/>
          </a:xfrm>
          <a:prstGeom prst="stripedRightArrow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792FE416-0AA0-C243-8DC5-5B94E031E403}"/>
              </a:ext>
            </a:extLst>
          </p:cNvPr>
          <p:cNvSpPr/>
          <p:nvPr/>
        </p:nvSpPr>
        <p:spPr>
          <a:xfrm rot="19138233">
            <a:off x="6683674" y="5650520"/>
            <a:ext cx="854924" cy="748692"/>
          </a:xfrm>
          <a:prstGeom prst="stripedRightArrow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59B005-9310-394B-AE39-71127163AC7D}"/>
              </a:ext>
            </a:extLst>
          </p:cNvPr>
          <p:cNvSpPr txBox="1"/>
          <p:nvPr/>
        </p:nvSpPr>
        <p:spPr>
          <a:xfrm>
            <a:off x="267683" y="4551917"/>
            <a:ext cx="2806872" cy="830995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ja-JP" sz="16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Authoring tool based on linked data</a:t>
            </a:r>
            <a:r>
              <a:rPr lang="ja-JP" altLang="en-US" sz="16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①</a:t>
            </a:r>
            <a:r>
              <a:rPr lang="en-US" altLang="ja-JP" sz="16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(M. Chenguang and Y. Okada etc. </a:t>
            </a:r>
            <a:r>
              <a:rPr lang="en-US" altLang="ja-JP" sz="1600" b="1" dirty="0" err="1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iCERI</a:t>
            </a:r>
            <a:r>
              <a:rPr lang="en-US" altLang="ja-JP" sz="16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 2017 )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EE23E-F212-B740-BB06-D6E75AAC7225}"/>
              </a:ext>
            </a:extLst>
          </p:cNvPr>
          <p:cNvSpPr txBox="1"/>
          <p:nvPr/>
        </p:nvSpPr>
        <p:spPr>
          <a:xfrm>
            <a:off x="2029968" y="6401298"/>
            <a:ext cx="4679866" cy="338552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ja-JP" sz="1600" b="1" dirty="0" err="1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ePub</a:t>
            </a:r>
            <a:r>
              <a:rPr lang="en-US" altLang="ja-JP" sz="16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 format eBook supporting multimedia contents</a:t>
            </a:r>
            <a:r>
              <a:rPr lang="ja-JP" altLang="en-US" sz="16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②</a:t>
            </a:r>
            <a:endParaRPr lang="en-US" altLang="ja-JP" sz="1600" b="1" dirty="0">
              <a:solidFill>
                <a:schemeClr val="tx1"/>
              </a:solidFill>
              <a:latin typeface="MS PMincho" charset="-128"/>
              <a:ea typeface="MS PMincho" charset="-128"/>
              <a:cs typeface="MS PMincho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78960-EA53-A445-91FD-BE3DB807C0E1}"/>
              </a:ext>
            </a:extLst>
          </p:cNvPr>
          <p:cNvSpPr txBox="1"/>
          <p:nvPr/>
        </p:nvSpPr>
        <p:spPr>
          <a:xfrm>
            <a:off x="6148047" y="4551917"/>
            <a:ext cx="2805454" cy="1077216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ja-JP" sz="1600" b="1" dirty="0" err="1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ePub</a:t>
            </a:r>
            <a:r>
              <a:rPr lang="en-US" altLang="ja-JP" sz="16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 viewer supporting Learning Analytics</a:t>
            </a:r>
            <a:r>
              <a:rPr lang="ja-JP" altLang="en-US" sz="16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③④</a:t>
            </a:r>
            <a:r>
              <a:rPr lang="en-US" altLang="ja-JP" sz="1600" b="1" dirty="0">
                <a:solidFill>
                  <a:schemeClr val="tx1"/>
                </a:solidFill>
                <a:latin typeface="MS PMincho" charset="-128"/>
                <a:ea typeface="MS PMincho" charset="-128"/>
                <a:cs typeface="MS PMincho" charset="-128"/>
              </a:rPr>
              <a:t> (M. Chenguang and Y. Okada etc. INTED 2018 )</a:t>
            </a:r>
          </a:p>
        </p:txBody>
      </p:sp>
    </p:spTree>
    <p:extLst>
      <p:ext uri="{BB962C8B-B14F-4D97-AF65-F5344CB8AC3E}">
        <p14:creationId xmlns:p14="http://schemas.microsoft.com/office/powerpoint/2010/main" val="5102701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スライド番号プレースホルダー 4"/>
          <p:cNvSpPr>
            <a:spLocks noGrp="1"/>
          </p:cNvSpPr>
          <p:nvPr>
            <p:ph type="sldNum" sz="quarter" idx="2"/>
          </p:nvPr>
        </p:nvSpPr>
        <p:spPr>
          <a:xfrm>
            <a:off x="8750476" y="7620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7" name="タイトル 1"/>
          <p:cNvSpPr txBox="1">
            <a:spLocks/>
          </p:cNvSpPr>
          <p:nvPr/>
        </p:nvSpPr>
        <p:spPr>
          <a:xfrm>
            <a:off x="509953" y="365125"/>
            <a:ext cx="111310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S Gothic" charset="-128"/>
                <a:ea typeface="MS Gothic" charset="-128"/>
                <a:cs typeface="MS Gothic" charset="-128"/>
              </a:rPr>
              <a:t>Outline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ＭＳ Ｐゴシック" charset="-128"/>
                <a:cs typeface=""/>
              </a:rPr>
              <a:t> 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ＭＳ Ｐゴシック" charset="-128"/>
              <a:cs typeface=""/>
            </a:endParaRPr>
          </a:p>
        </p:txBody>
      </p:sp>
      <p:sp>
        <p:nvSpPr>
          <p:cNvPr id="18" name="コンテンツ プレースホルダー 2"/>
          <p:cNvSpPr txBox="1">
            <a:spLocks/>
          </p:cNvSpPr>
          <p:nvPr/>
        </p:nvSpPr>
        <p:spPr>
          <a:xfrm>
            <a:off x="509953" y="1444752"/>
            <a:ext cx="8240523" cy="473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The background of </a:t>
            </a:r>
            <a:r>
              <a:rPr lang="en-US" altLang="ja-JP" dirty="0" err="1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IoT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 Security project &amp;education </a:t>
            </a:r>
          </a:p>
          <a:p>
            <a:pPr lvl="0"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Overview of educational material development framework </a:t>
            </a:r>
          </a:p>
          <a:p>
            <a:pPr lvl="0">
              <a:defRPr/>
            </a:pPr>
            <a:r>
              <a:rPr lang="en-US" altLang="ja-JP" dirty="0">
                <a:latin typeface="Calibri"/>
                <a:ea typeface="ＭＳ Ｐゴシック" charset="-128"/>
                <a:cs typeface=""/>
              </a:rPr>
              <a:t>Introduction of methodology and implementation</a:t>
            </a:r>
          </a:p>
          <a:p>
            <a:pPr lvl="0"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Conclusion and future work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  <a:ea typeface="ＭＳ Ｐゴシック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Calibri"/>
                <a:ea typeface="ＭＳ Ｐゴシック" charset="-128"/>
                <a:cs typeface=""/>
              </a:rPr>
              <a:t>Reference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388843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新しいプレゼンテーション">
  <a:themeElements>
    <a:clrScheme name="新しいプレゼンテーション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新しいプレゼンテーション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新しいプレゼンテーション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新しいプレゼンテーション">
  <a:themeElements>
    <a:clrScheme name="新しいプレゼンテーション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新しいプレゼンテーション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新しいプレゼンテーション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9153</TotalTime>
  <Words>1204</Words>
  <Application>Microsoft Macintosh PowerPoint</Application>
  <PresentationFormat>On-screen Show (4:3)</PresentationFormat>
  <Paragraphs>206</Paragraphs>
  <Slides>27</Slides>
  <Notes>27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MS Gothic</vt:lpstr>
      <vt:lpstr>MS Gothic</vt:lpstr>
      <vt:lpstr>ＭＳ Ｐゴシック</vt:lpstr>
      <vt:lpstr>MS PMincho</vt:lpstr>
      <vt:lpstr>Arial</vt:lpstr>
      <vt:lpstr>Calibri</vt:lpstr>
      <vt:lpstr>Calibri Light</vt:lpstr>
      <vt:lpstr>Helvetica</vt:lpstr>
      <vt:lpstr>Times New Roman</vt:lpstr>
      <vt:lpstr>Wingdings</vt:lpstr>
      <vt:lpstr>新しいプレゼンテーション</vt:lpstr>
      <vt:lpstr> </vt:lpstr>
      <vt:lpstr>PowerPoint Presentation</vt:lpstr>
      <vt:lpstr>PowerPoint Presentation</vt:lpstr>
      <vt:lpstr>The background of research</vt:lpstr>
      <vt:lpstr>The background of research</vt:lpstr>
      <vt:lpstr>The purpose of the study - Development framework for electronic educational material</vt:lpstr>
      <vt:lpstr>PowerPoint Presentation</vt:lpstr>
      <vt:lpstr>Overview of educational material development framework </vt:lpstr>
      <vt:lpstr>PowerPoint Presentation</vt:lpstr>
      <vt:lpstr>Introduction of methodology and implementation</vt:lpstr>
      <vt:lpstr>Introduction of methodology and implementation</vt:lpstr>
      <vt:lpstr>Introduction of methodology and implementation</vt:lpstr>
      <vt:lpstr>Introduction of methodology and implementation</vt:lpstr>
      <vt:lpstr>Introduction of methodology and implementation</vt:lpstr>
      <vt:lpstr>Introduction of methodology and implementation</vt:lpstr>
      <vt:lpstr>Introduction of methodology and implementation</vt:lpstr>
      <vt:lpstr>Introduction of methodology and implementation</vt:lpstr>
      <vt:lpstr>Introduction of methodology and implementation</vt:lpstr>
      <vt:lpstr>Introduction of methodology and implementation</vt:lpstr>
      <vt:lpstr>Introduction of methodology and implementation</vt:lpstr>
      <vt:lpstr>Introduction of methodology and implementation</vt:lpstr>
      <vt:lpstr>PowerPoint Presentation</vt:lpstr>
      <vt:lpstr>Conclusion and future work</vt:lpstr>
      <vt:lpstr>Conclusion and future work</vt:lpstr>
      <vt:lpstr>Main Reference</vt:lpstr>
      <vt:lpstr>PowerPoint Presentation</vt:lpstr>
      <vt:lpstr>Introduction of methodology and implementation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研究紹介 Linked Open Dataに基づいて電子教材を開発する </dc:title>
  <cp:lastModifiedBy>Chenguang Ma</cp:lastModifiedBy>
  <cp:revision>1348</cp:revision>
  <dcterms:modified xsi:type="dcterms:W3CDTF">2018-03-03T07:28:53Z</dcterms:modified>
</cp:coreProperties>
</file>